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66" r:id="rId2"/>
    <p:sldId id="258" r:id="rId3"/>
    <p:sldId id="259" r:id="rId4"/>
    <p:sldId id="260" r:id="rId5"/>
    <p:sldId id="261" r:id="rId6"/>
    <p:sldId id="267" r:id="rId7"/>
    <p:sldId id="262" r:id="rId8"/>
    <p:sldId id="263" r:id="rId9"/>
    <p:sldId id="264" r:id="rId10"/>
    <p:sldId id="265" r:id="rId11"/>
    <p:sldId id="268" r:id="rId1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2539" y="5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6D3BD36-D177-44AC-BAEC-AB396C8FCACE}" type="datetimeFigureOut">
              <a:rPr kumimoji="1" lang="ja-JP" altLang="en-US" smtClean="0"/>
              <a:t>2019/6/10</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98F686C-C90F-459E-9524-763C66AB4BA2}" type="slidenum">
              <a:rPr kumimoji="1" lang="ja-JP" altLang="en-US" smtClean="0"/>
              <a:t>‹#›</a:t>
            </a:fld>
            <a:endParaRPr kumimoji="1" lang="ja-JP" altLang="en-US"/>
          </a:p>
        </p:txBody>
      </p:sp>
    </p:spTree>
    <p:extLst>
      <p:ext uri="{BB962C8B-B14F-4D97-AF65-F5344CB8AC3E}">
        <p14:creationId xmlns:p14="http://schemas.microsoft.com/office/powerpoint/2010/main" val="972980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8C85774-5B77-4B27-B408-32E07DE342CB}" type="datetimeFigureOut">
              <a:rPr kumimoji="1" lang="ja-JP" altLang="en-US" smtClean="0"/>
              <a:t>2019/6/10</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DD4DD97-F752-4943-9FA5-4CA3803613F1}" type="slidenum">
              <a:rPr kumimoji="1" lang="ja-JP" altLang="en-US" smtClean="0"/>
              <a:t>‹#›</a:t>
            </a:fld>
            <a:endParaRPr kumimoji="1" lang="ja-JP" altLang="en-US"/>
          </a:p>
        </p:txBody>
      </p:sp>
    </p:spTree>
    <p:extLst>
      <p:ext uri="{BB962C8B-B14F-4D97-AF65-F5344CB8AC3E}">
        <p14:creationId xmlns:p14="http://schemas.microsoft.com/office/powerpoint/2010/main" val="7959791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1016054-BAD3-4434-9474-250259A3800D}" type="datetime1">
              <a:rPr kumimoji="1" lang="ja-JP" altLang="en-US" smtClean="0"/>
              <a:t>2019/6/10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77C885-058E-4DB8-8024-460F066F75A1}" type="slidenum">
              <a:rPr kumimoji="1" lang="ja-JP" altLang="en-US" smtClean="0"/>
              <a:t>‹#›</a:t>
            </a:fld>
            <a:endParaRPr kumimoji="1" lang="ja-JP" altLang="en-US"/>
          </a:p>
        </p:txBody>
      </p:sp>
    </p:spTree>
    <p:extLst>
      <p:ext uri="{BB962C8B-B14F-4D97-AF65-F5344CB8AC3E}">
        <p14:creationId xmlns:p14="http://schemas.microsoft.com/office/powerpoint/2010/main" val="664515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B15CE0-7BE9-4A13-BCCD-FEBF4F3ED961}" type="datetime1">
              <a:rPr kumimoji="1" lang="ja-JP" altLang="en-US" smtClean="0"/>
              <a:t>2019/6/10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77C885-058E-4DB8-8024-460F066F75A1}" type="slidenum">
              <a:rPr kumimoji="1" lang="ja-JP" altLang="en-US" smtClean="0"/>
              <a:t>‹#›</a:t>
            </a:fld>
            <a:endParaRPr kumimoji="1" lang="ja-JP" altLang="en-US"/>
          </a:p>
        </p:txBody>
      </p:sp>
    </p:spTree>
    <p:extLst>
      <p:ext uri="{BB962C8B-B14F-4D97-AF65-F5344CB8AC3E}">
        <p14:creationId xmlns:p14="http://schemas.microsoft.com/office/powerpoint/2010/main" val="22270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2A716D0-4C25-48DE-B473-E8425B331972}" type="datetime1">
              <a:rPr kumimoji="1" lang="ja-JP" altLang="en-US" smtClean="0"/>
              <a:t>2019/6/10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77C885-058E-4DB8-8024-460F066F75A1}" type="slidenum">
              <a:rPr kumimoji="1" lang="ja-JP" altLang="en-US" smtClean="0"/>
              <a:t>‹#›</a:t>
            </a:fld>
            <a:endParaRPr kumimoji="1" lang="ja-JP" altLang="en-US"/>
          </a:p>
        </p:txBody>
      </p:sp>
    </p:spTree>
    <p:extLst>
      <p:ext uri="{BB962C8B-B14F-4D97-AF65-F5344CB8AC3E}">
        <p14:creationId xmlns:p14="http://schemas.microsoft.com/office/powerpoint/2010/main" val="1801207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 name="日付プレースホルダー 9"/>
          <p:cNvSpPr>
            <a:spLocks noGrp="1"/>
          </p:cNvSpPr>
          <p:nvPr>
            <p:ph type="dt" sz="half" idx="10"/>
          </p:nvPr>
        </p:nvSpPr>
        <p:spPr/>
        <p:txBody>
          <a:bodyPr/>
          <a:lstStyle/>
          <a:p>
            <a:fld id="{FB3C0968-0F25-46FA-82A8-83F80A8F4567}" type="datetime1">
              <a:rPr kumimoji="1" lang="ja-JP" altLang="en-US" smtClean="0"/>
              <a:t>2019/6/10</a:t>
            </a:fld>
            <a:endParaRPr kumimoji="1" lang="ja-JP" altLang="en-US"/>
          </a:p>
        </p:txBody>
      </p:sp>
      <p:sp>
        <p:nvSpPr>
          <p:cNvPr id="11" name="フッター プレースホルダー 10"/>
          <p:cNvSpPr>
            <a:spLocks noGrp="1"/>
          </p:cNvSpPr>
          <p:nvPr>
            <p:ph type="ftr" sz="quarter" idx="11"/>
          </p:nvPr>
        </p:nvSpPr>
        <p:spPr>
          <a:xfrm>
            <a:off x="2271713" y="9279518"/>
            <a:ext cx="2314575" cy="527403"/>
          </a:xfrm>
        </p:spPr>
        <p:txBody>
          <a:bodyPr/>
          <a:lstStyle/>
          <a:p>
            <a:endParaRPr kumimoji="1" lang="ja-JP" altLang="en-US" dirty="0"/>
          </a:p>
        </p:txBody>
      </p:sp>
      <p:sp>
        <p:nvSpPr>
          <p:cNvPr id="12" name="スライド番号プレースホルダー 11"/>
          <p:cNvSpPr>
            <a:spLocks noGrp="1"/>
          </p:cNvSpPr>
          <p:nvPr>
            <p:ph type="sldNum" sz="quarter" idx="12"/>
          </p:nvPr>
        </p:nvSpPr>
        <p:spPr/>
        <p:txBody>
          <a:bodyPr/>
          <a:lstStyle/>
          <a:p>
            <a:fld id="{5277C885-058E-4DB8-8024-460F066F75A1}" type="slidenum">
              <a:rPr kumimoji="1" lang="ja-JP" altLang="en-US" smtClean="0"/>
              <a:t>‹#›</a:t>
            </a:fld>
            <a:endParaRPr kumimoji="1" lang="ja-JP" altLang="en-US" dirty="0"/>
          </a:p>
        </p:txBody>
      </p:sp>
    </p:spTree>
    <p:extLst>
      <p:ext uri="{BB962C8B-B14F-4D97-AF65-F5344CB8AC3E}">
        <p14:creationId xmlns:p14="http://schemas.microsoft.com/office/powerpoint/2010/main" val="37841460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8D6574B-1FC0-4D8C-BFAE-20DCD1B96F29}" type="datetime1">
              <a:rPr kumimoji="1" lang="ja-JP" altLang="en-US" smtClean="0"/>
              <a:t>2019/6/10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77C885-058E-4DB8-8024-460F066F75A1}" type="slidenum">
              <a:rPr kumimoji="1" lang="ja-JP" altLang="en-US" smtClean="0"/>
              <a:t>‹#›</a:t>
            </a:fld>
            <a:endParaRPr kumimoji="1" lang="ja-JP" altLang="en-US"/>
          </a:p>
        </p:txBody>
      </p:sp>
    </p:spTree>
    <p:extLst>
      <p:ext uri="{BB962C8B-B14F-4D97-AF65-F5344CB8AC3E}">
        <p14:creationId xmlns:p14="http://schemas.microsoft.com/office/powerpoint/2010/main" val="307609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0382CA5-4A3C-44B7-9124-5B7F9AA755D8}" type="datetime1">
              <a:rPr kumimoji="1" lang="ja-JP" altLang="en-US" smtClean="0"/>
              <a:t>2019/6/10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77C885-058E-4DB8-8024-460F066F75A1}" type="slidenum">
              <a:rPr kumimoji="1" lang="ja-JP" altLang="en-US" smtClean="0"/>
              <a:t>‹#›</a:t>
            </a:fld>
            <a:endParaRPr kumimoji="1" lang="ja-JP" altLang="en-US"/>
          </a:p>
        </p:txBody>
      </p:sp>
    </p:spTree>
    <p:extLst>
      <p:ext uri="{BB962C8B-B14F-4D97-AF65-F5344CB8AC3E}">
        <p14:creationId xmlns:p14="http://schemas.microsoft.com/office/powerpoint/2010/main" val="1836795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06E8EB2-20B6-48AA-8F93-184907861036}" type="datetime1">
              <a:rPr kumimoji="1" lang="ja-JP" altLang="en-US" smtClean="0"/>
              <a:t>2019/6/10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277C885-058E-4DB8-8024-460F066F75A1}" type="slidenum">
              <a:rPr kumimoji="1" lang="ja-JP" altLang="en-US" smtClean="0"/>
              <a:t>‹#›</a:t>
            </a:fld>
            <a:endParaRPr kumimoji="1" lang="ja-JP" altLang="en-US"/>
          </a:p>
        </p:txBody>
      </p:sp>
    </p:spTree>
    <p:extLst>
      <p:ext uri="{BB962C8B-B14F-4D97-AF65-F5344CB8AC3E}">
        <p14:creationId xmlns:p14="http://schemas.microsoft.com/office/powerpoint/2010/main" val="665055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106096A-670A-4C22-9E47-8DCE3B277660}" type="datetime1">
              <a:rPr kumimoji="1" lang="ja-JP" altLang="en-US" smtClean="0"/>
              <a:t>2019/6/10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277C885-058E-4DB8-8024-460F066F75A1}" type="slidenum">
              <a:rPr kumimoji="1" lang="ja-JP" altLang="en-US" smtClean="0"/>
              <a:t>‹#›</a:t>
            </a:fld>
            <a:endParaRPr kumimoji="1" lang="ja-JP" altLang="en-US"/>
          </a:p>
        </p:txBody>
      </p:sp>
    </p:spTree>
    <p:extLst>
      <p:ext uri="{BB962C8B-B14F-4D97-AF65-F5344CB8AC3E}">
        <p14:creationId xmlns:p14="http://schemas.microsoft.com/office/powerpoint/2010/main" val="193280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FA500-173C-432B-BDC5-20B2BC446C55}" type="datetime1">
              <a:rPr kumimoji="1" lang="ja-JP" altLang="en-US" smtClean="0"/>
              <a:t>2019/6/10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277C885-058E-4DB8-8024-460F066F75A1}" type="slidenum">
              <a:rPr kumimoji="1" lang="ja-JP" altLang="en-US" smtClean="0"/>
              <a:t>‹#›</a:t>
            </a:fld>
            <a:endParaRPr kumimoji="1" lang="ja-JP" altLang="en-US"/>
          </a:p>
        </p:txBody>
      </p:sp>
    </p:spTree>
    <p:extLst>
      <p:ext uri="{BB962C8B-B14F-4D97-AF65-F5344CB8AC3E}">
        <p14:creationId xmlns:p14="http://schemas.microsoft.com/office/powerpoint/2010/main" val="4047923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C5E06BE-CB4B-4B14-8EA6-FFEE7349121B}" type="datetime1">
              <a:rPr kumimoji="1" lang="ja-JP" altLang="en-US" smtClean="0"/>
              <a:t>2019/6/10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77C885-058E-4DB8-8024-460F066F75A1}" type="slidenum">
              <a:rPr kumimoji="1" lang="ja-JP" altLang="en-US" smtClean="0"/>
              <a:t>‹#›</a:t>
            </a:fld>
            <a:endParaRPr kumimoji="1" lang="ja-JP" altLang="en-US"/>
          </a:p>
        </p:txBody>
      </p:sp>
    </p:spTree>
    <p:extLst>
      <p:ext uri="{BB962C8B-B14F-4D97-AF65-F5344CB8AC3E}">
        <p14:creationId xmlns:p14="http://schemas.microsoft.com/office/powerpoint/2010/main" val="603808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72D3F8A-0BD8-49FF-B189-5FB425259489}" type="datetime1">
              <a:rPr kumimoji="1" lang="ja-JP" altLang="en-US" smtClean="0"/>
              <a:t>2019/6/10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77C885-058E-4DB8-8024-460F066F75A1}" type="slidenum">
              <a:rPr kumimoji="1" lang="ja-JP" altLang="en-US" smtClean="0"/>
              <a:t>‹#›</a:t>
            </a:fld>
            <a:endParaRPr kumimoji="1" lang="ja-JP" altLang="en-US"/>
          </a:p>
        </p:txBody>
      </p:sp>
    </p:spTree>
    <p:extLst>
      <p:ext uri="{BB962C8B-B14F-4D97-AF65-F5344CB8AC3E}">
        <p14:creationId xmlns:p14="http://schemas.microsoft.com/office/powerpoint/2010/main" val="317519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039CF18-2A72-49C1-AA0A-17CC92E274E4}" type="datetime1">
              <a:rPr kumimoji="1" lang="ja-JP" altLang="en-US" smtClean="0"/>
              <a:t>2019/6/10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277C885-058E-4DB8-8024-460F066F75A1}" type="slidenum">
              <a:rPr kumimoji="1" lang="ja-JP" altLang="en-US" smtClean="0"/>
              <a:t>‹#›</a:t>
            </a:fld>
            <a:endParaRPr kumimoji="1" lang="ja-JP" altLang="en-US"/>
          </a:p>
        </p:txBody>
      </p:sp>
    </p:spTree>
    <p:extLst>
      <p:ext uri="{BB962C8B-B14F-4D97-AF65-F5344CB8AC3E}">
        <p14:creationId xmlns:p14="http://schemas.microsoft.com/office/powerpoint/2010/main" val="1217244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3.tmp"/></Relationships>
</file>

<file path=ppt/slides/_rels/slide10.xml.rels><?xml version="1.0" encoding="UTF-8" standalone="yes"?>
<Relationships xmlns="http://schemas.openxmlformats.org/package/2006/relationships"><Relationship Id="rId3" Type="http://schemas.openxmlformats.org/officeDocument/2006/relationships/image" Target="../media/image51.tmp"/><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53.png"/><Relationship Id="rId4" Type="http://schemas.openxmlformats.org/officeDocument/2006/relationships/image" Target="../media/image52.tmp"/></Relationships>
</file>

<file path=ppt/slides/_rels/slide11.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55.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tmp"/><Relationship Id="rId1" Type="http://schemas.openxmlformats.org/officeDocument/2006/relationships/slideLayout" Target="../slideLayouts/slideLayout2.xml"/><Relationship Id="rId5" Type="http://schemas.openxmlformats.org/officeDocument/2006/relationships/image" Target="../media/image7.tmp"/><Relationship Id="rId4" Type="http://schemas.openxmlformats.org/officeDocument/2006/relationships/image" Target="../media/image6.tmp"/></Relationships>
</file>

<file path=ppt/slides/_rels/slide3.xml.rels><?xml version="1.0" encoding="UTF-8" standalone="yes"?>
<Relationships xmlns="http://schemas.openxmlformats.org/package/2006/relationships"><Relationship Id="rId8" Type="http://schemas.openxmlformats.org/officeDocument/2006/relationships/image" Target="../media/image12.tmp"/><Relationship Id="rId3" Type="http://schemas.openxmlformats.org/officeDocument/2006/relationships/image" Target="../media/image7.tmp"/><Relationship Id="rId7" Type="http://schemas.openxmlformats.org/officeDocument/2006/relationships/image" Target="../media/image11.tmp"/><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0.tmp"/><Relationship Id="rId5" Type="http://schemas.openxmlformats.org/officeDocument/2006/relationships/image" Target="../media/image9.tmp"/><Relationship Id="rId4" Type="http://schemas.openxmlformats.org/officeDocument/2006/relationships/image" Target="../media/image8.tmp"/><Relationship Id="rId9" Type="http://schemas.openxmlformats.org/officeDocument/2006/relationships/image" Target="../media/image13.tmp"/></Relationships>
</file>

<file path=ppt/slides/_rels/slide4.xml.rels><?xml version="1.0" encoding="UTF-8" standalone="yes"?>
<Relationships xmlns="http://schemas.openxmlformats.org/package/2006/relationships"><Relationship Id="rId8" Type="http://schemas.openxmlformats.org/officeDocument/2006/relationships/image" Target="../media/image19.tmp"/><Relationship Id="rId13" Type="http://schemas.openxmlformats.org/officeDocument/2006/relationships/image" Target="../media/image22.tmp"/><Relationship Id="rId3" Type="http://schemas.openxmlformats.org/officeDocument/2006/relationships/image" Target="../media/image14.tmp"/><Relationship Id="rId7" Type="http://schemas.openxmlformats.org/officeDocument/2006/relationships/image" Target="../media/image18.tmp"/><Relationship Id="rId12" Type="http://schemas.openxmlformats.org/officeDocument/2006/relationships/image" Target="../media/image21.tmp"/><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7.tmp"/><Relationship Id="rId11" Type="http://schemas.openxmlformats.org/officeDocument/2006/relationships/image" Target="../media/image20.tmp"/><Relationship Id="rId5" Type="http://schemas.openxmlformats.org/officeDocument/2006/relationships/image" Target="../media/image16.tmp"/><Relationship Id="rId15" Type="http://schemas.openxmlformats.org/officeDocument/2006/relationships/image" Target="../media/image24.tmp"/><Relationship Id="rId10" Type="http://schemas.openxmlformats.org/officeDocument/2006/relationships/image" Target="../media/image11.tmp"/><Relationship Id="rId4" Type="http://schemas.openxmlformats.org/officeDocument/2006/relationships/image" Target="../media/image15.tmp"/><Relationship Id="rId9" Type="http://schemas.openxmlformats.org/officeDocument/2006/relationships/image" Target="../media/image7.tmp"/><Relationship Id="rId14" Type="http://schemas.openxmlformats.org/officeDocument/2006/relationships/image" Target="../media/image23.tmp"/></Relationships>
</file>

<file path=ppt/slides/_rels/slide5.xml.rels><?xml version="1.0" encoding="UTF-8" standalone="yes"?>
<Relationships xmlns="http://schemas.openxmlformats.org/package/2006/relationships"><Relationship Id="rId3" Type="http://schemas.openxmlformats.org/officeDocument/2006/relationships/image" Target="../media/image25.tmp"/><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27.tmp"/><Relationship Id="rId4" Type="http://schemas.openxmlformats.org/officeDocument/2006/relationships/image" Target="../media/image26.tmp"/></Relationships>
</file>

<file path=ppt/slides/_rels/slide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31.tmp"/><Relationship Id="rId5" Type="http://schemas.openxmlformats.org/officeDocument/2006/relationships/image" Target="../media/image30.tmp"/><Relationship Id="rId4" Type="http://schemas.openxmlformats.org/officeDocument/2006/relationships/image" Target="../media/image29.tmp"/></Relationships>
</file>

<file path=ppt/slides/_rels/slide7.xml.rels><?xml version="1.0" encoding="UTF-8" standalone="yes"?>
<Relationships xmlns="http://schemas.openxmlformats.org/package/2006/relationships"><Relationship Id="rId8" Type="http://schemas.openxmlformats.org/officeDocument/2006/relationships/image" Target="../media/image37.tmp"/><Relationship Id="rId3" Type="http://schemas.openxmlformats.org/officeDocument/2006/relationships/image" Target="../media/image32.tmp"/><Relationship Id="rId7" Type="http://schemas.openxmlformats.org/officeDocument/2006/relationships/image" Target="../media/image36.tmp"/><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35.tmp"/><Relationship Id="rId11" Type="http://schemas.openxmlformats.org/officeDocument/2006/relationships/image" Target="../media/image40.png"/><Relationship Id="rId5" Type="http://schemas.openxmlformats.org/officeDocument/2006/relationships/image" Target="../media/image34.tmp"/><Relationship Id="rId10" Type="http://schemas.openxmlformats.org/officeDocument/2006/relationships/image" Target="../media/image39.png"/><Relationship Id="rId4" Type="http://schemas.openxmlformats.org/officeDocument/2006/relationships/image" Target="../media/image33.tmp"/><Relationship Id="rId9" Type="http://schemas.openxmlformats.org/officeDocument/2006/relationships/image" Target="../media/image38.tmp"/></Relationships>
</file>

<file path=ppt/slides/_rels/slide8.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41.tmp"/><Relationship Id="rId7" Type="http://schemas.openxmlformats.org/officeDocument/2006/relationships/image" Target="../media/image44.tmp"/><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43.tmp"/><Relationship Id="rId5" Type="http://schemas.openxmlformats.org/officeDocument/2006/relationships/image" Target="../media/image38.tmp"/><Relationship Id="rId4" Type="http://schemas.openxmlformats.org/officeDocument/2006/relationships/image" Target="../media/image42.tmp"/><Relationship Id="rId9" Type="http://schemas.openxmlformats.org/officeDocument/2006/relationships/image" Target="../media/image45.png"/></Relationships>
</file>

<file path=ppt/slides/_rels/slide9.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46.tmp"/><Relationship Id="rId7" Type="http://schemas.openxmlformats.org/officeDocument/2006/relationships/image" Target="../media/image4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48.tmp"/><Relationship Id="rId5" Type="http://schemas.openxmlformats.org/officeDocument/2006/relationships/image" Target="../media/image43.tmp"/><Relationship Id="rId4" Type="http://schemas.openxmlformats.org/officeDocument/2006/relationships/image" Target="../media/image47.tmp"/><Relationship Id="rId9" Type="http://schemas.openxmlformats.org/officeDocument/2006/relationships/image" Target="../media/image5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191" y="1557226"/>
            <a:ext cx="5042352" cy="2175530"/>
          </a:xfrm>
          <a:prstGeom prst="rect">
            <a:avLst/>
          </a:prstGeom>
        </p:spPr>
      </p:pic>
      <p:pic>
        <p:nvPicPr>
          <p:cNvPr id="4" name="図 3"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420" y="3938962"/>
            <a:ext cx="1173582" cy="1226926"/>
          </a:xfrm>
          <a:prstGeom prst="rect">
            <a:avLst/>
          </a:prstGeom>
        </p:spPr>
      </p:pic>
      <p:sp>
        <p:nvSpPr>
          <p:cNvPr id="5" name="テキスト ボックス 4"/>
          <p:cNvSpPr txBox="1"/>
          <p:nvPr/>
        </p:nvSpPr>
        <p:spPr>
          <a:xfrm>
            <a:off x="964505" y="8843375"/>
            <a:ext cx="4799534" cy="461665"/>
          </a:xfrm>
          <a:prstGeom prst="rect">
            <a:avLst/>
          </a:prstGeom>
          <a:noFill/>
        </p:spPr>
        <p:txBody>
          <a:bodyPr wrap="square" rtlCol="0">
            <a:spAutoFit/>
          </a:bodyPr>
          <a:lstStyle/>
          <a:p>
            <a:pPr algn="ctr"/>
            <a:r>
              <a:rPr kumimoji="1" lang="ja-JP" altLang="en-US" sz="2400" dirty="0" smtClean="0"/>
              <a:t>宮崎県教育研修センター</a:t>
            </a:r>
            <a:endParaRPr kumimoji="1" lang="ja-JP" altLang="en-US" sz="2400" dirty="0"/>
          </a:p>
        </p:txBody>
      </p:sp>
      <p:pic>
        <p:nvPicPr>
          <p:cNvPr id="7" name="図 6"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2209" y="3964014"/>
            <a:ext cx="1256315" cy="1154451"/>
          </a:xfrm>
          <a:prstGeom prst="rect">
            <a:avLst/>
          </a:prstGeom>
        </p:spPr>
      </p:pic>
      <p:sp>
        <p:nvSpPr>
          <p:cNvPr id="6" name="テキスト ボックス 5"/>
          <p:cNvSpPr txBox="1"/>
          <p:nvPr/>
        </p:nvSpPr>
        <p:spPr>
          <a:xfrm>
            <a:off x="964504" y="6037240"/>
            <a:ext cx="4799535" cy="461665"/>
          </a:xfrm>
          <a:prstGeom prst="rect">
            <a:avLst/>
          </a:prstGeom>
          <a:noFill/>
        </p:spPr>
        <p:txBody>
          <a:bodyPr wrap="square" rtlCol="0">
            <a:spAutoFit/>
          </a:bodyPr>
          <a:lstStyle/>
          <a:p>
            <a:pPr algn="ctr"/>
            <a:r>
              <a:rPr kumimoji="1" lang="ja-JP" altLang="en-US" sz="2400" dirty="0" smtClean="0">
                <a:latin typeface="+mn-ea"/>
              </a:rPr>
              <a:t>基本操作編</a:t>
            </a:r>
            <a:endParaRPr kumimoji="1" lang="ja-JP" altLang="en-US" sz="2400" dirty="0">
              <a:latin typeface="+mn-ea"/>
            </a:endParaRPr>
          </a:p>
        </p:txBody>
      </p:sp>
      <p:sp>
        <p:nvSpPr>
          <p:cNvPr id="3" name="正方形/長方形 2"/>
          <p:cNvSpPr/>
          <p:nvPr/>
        </p:nvSpPr>
        <p:spPr>
          <a:xfrm>
            <a:off x="1271951" y="3604741"/>
            <a:ext cx="4229042" cy="1754326"/>
          </a:xfrm>
          <a:prstGeom prst="rect">
            <a:avLst/>
          </a:prstGeom>
          <a:noFill/>
        </p:spPr>
        <p:txBody>
          <a:bodyPr wrap="none" lIns="91440" tIns="45720" rIns="91440" bIns="45720">
            <a:spAutoFit/>
          </a:bodyPr>
          <a:lstStyle/>
          <a:p>
            <a:pPr algn="ctr"/>
            <a:r>
              <a:rPr lang="en-US" altLang="ja-JP" sz="5400" b="1" dirty="0" smtClean="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latin typeface="HGP創英角ｺﾞｼｯｸUB" panose="020B0900000000000000" pitchFamily="50" charset="-128"/>
                <a:ea typeface="HGP創英角ｺﾞｼｯｸUB" panose="020B0900000000000000" pitchFamily="50" charset="-128"/>
              </a:rPr>
              <a:t>Scratch3.0</a:t>
            </a:r>
            <a:r>
              <a:rPr lang="ja-JP" alt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P創英角ｺﾞｼｯｸUB" panose="020B0900000000000000" pitchFamily="50" charset="-128"/>
                <a:ea typeface="HGP創英角ｺﾞｼｯｸUB" panose="020B0900000000000000" pitchFamily="50" charset="-128"/>
              </a:rPr>
              <a:t>で</a:t>
            </a:r>
            <a:endParaRPr lang="en-US" altLang="ja-JP"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P創英角ｺﾞｼｯｸUB" panose="020B0900000000000000" pitchFamily="50" charset="-128"/>
              <a:ea typeface="HGP創英角ｺﾞｼｯｸUB" panose="020B0900000000000000" pitchFamily="50" charset="-128"/>
            </a:endParaRPr>
          </a:p>
          <a:p>
            <a:pPr algn="ctr"/>
            <a:r>
              <a:rPr lang="ja-JP" alt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P創英角ｺﾞｼｯｸUB" panose="020B0900000000000000" pitchFamily="50" charset="-128"/>
                <a:ea typeface="HGP創英角ｺﾞｼｯｸUB" panose="020B0900000000000000" pitchFamily="50" charset="-128"/>
              </a:rPr>
              <a:t>プログラミング</a:t>
            </a:r>
            <a:endParaRPr lang="ja-JP" alt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725656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idx="4294967295"/>
          </p:nvPr>
        </p:nvSpPr>
        <p:spPr>
          <a:xfrm>
            <a:off x="0" y="156665"/>
            <a:ext cx="6388274" cy="434739"/>
          </a:xfrm>
        </p:spPr>
        <p:txBody>
          <a:bodyPr rtlCol="0">
            <a:noAutofit/>
          </a:bodyPr>
          <a:lstStyle/>
          <a:p>
            <a:pPr>
              <a:spcBef>
                <a:spcPts val="0"/>
              </a:spcBef>
              <a:buNone/>
              <a:defRPr/>
            </a:pPr>
            <a:r>
              <a:rPr lang="ja-JP" altLang="en-US"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ja-JP"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Scratch</a:t>
            </a:r>
            <a:r>
              <a:rPr lang="ja-JP" altLang="en-US"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を使った実践（算数）</a:t>
            </a:r>
            <a:endParaRPr lang="ja-JP" altLang="ja-JP" sz="1600" b="1" kern="0" spc="32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2910" y="0"/>
            <a:ext cx="645090" cy="542871"/>
          </a:xfrm>
          <a:prstGeom prst="rect">
            <a:avLst/>
          </a:prstGeom>
        </p:spPr>
      </p:pic>
      <p:cxnSp>
        <p:nvCxnSpPr>
          <p:cNvPr id="6" name="直線コネクタ 5"/>
          <p:cNvCxnSpPr/>
          <p:nvPr/>
        </p:nvCxnSpPr>
        <p:spPr>
          <a:xfrm>
            <a:off x="0" y="576942"/>
            <a:ext cx="6858000" cy="14463"/>
          </a:xfrm>
          <a:prstGeom prst="line">
            <a:avLst/>
          </a:prstGeom>
          <a:ln w="41275" cmpd="dbl"/>
        </p:spPr>
        <p:style>
          <a:lnRef idx="1">
            <a:schemeClr val="accent1"/>
          </a:lnRef>
          <a:fillRef idx="0">
            <a:schemeClr val="accent1"/>
          </a:fillRef>
          <a:effectRef idx="0">
            <a:schemeClr val="accent1"/>
          </a:effectRef>
          <a:fontRef idx="minor">
            <a:schemeClr val="tx1"/>
          </a:fontRef>
        </p:style>
      </p:cxnSp>
      <p:pic>
        <p:nvPicPr>
          <p:cNvPr id="2" name="図 1"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354" y="1702693"/>
            <a:ext cx="2575783" cy="2728196"/>
          </a:xfrm>
          <a:prstGeom prst="rect">
            <a:avLst/>
          </a:prstGeom>
        </p:spPr>
      </p:pic>
      <p:pic>
        <p:nvPicPr>
          <p:cNvPr id="3" name="図 2"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6457" y="6193380"/>
            <a:ext cx="2537680" cy="2530059"/>
          </a:xfrm>
          <a:prstGeom prst="rect">
            <a:avLst/>
          </a:prstGeom>
        </p:spPr>
      </p:pic>
      <p:pic>
        <p:nvPicPr>
          <p:cNvPr id="9" name="図 8" descr="画面の領域"/>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780005" y="1974751"/>
            <a:ext cx="163611" cy="220179"/>
          </a:xfrm>
          <a:prstGeom prst="rect">
            <a:avLst/>
          </a:prstGeom>
        </p:spPr>
      </p:pic>
      <p:sp>
        <p:nvSpPr>
          <p:cNvPr id="7" name="正方形/長方形 6"/>
          <p:cNvSpPr/>
          <p:nvPr/>
        </p:nvSpPr>
        <p:spPr>
          <a:xfrm>
            <a:off x="377932" y="625475"/>
            <a:ext cx="6348332" cy="1800493"/>
          </a:xfrm>
          <a:prstGeom prst="rect">
            <a:avLst/>
          </a:prstGeom>
        </p:spPr>
        <p:txBody>
          <a:bodyPr wrap="square">
            <a:spAutoFit/>
          </a:bodyPr>
          <a:lstStyle/>
          <a:p>
            <a:r>
              <a:rPr lang="ja-JP" altLang="en-US" sz="1400" dirty="0" smtClean="0"/>
              <a:t>（７）</a:t>
            </a:r>
            <a:r>
              <a:rPr lang="en-US" altLang="ja-JP" sz="1400" dirty="0" smtClean="0"/>
              <a:t>【</a:t>
            </a:r>
            <a:r>
              <a:rPr lang="ja-JP" altLang="en-US" sz="1400" dirty="0" smtClean="0"/>
              <a:t>総合演習</a:t>
            </a:r>
            <a:r>
              <a:rPr lang="ja-JP" altLang="en-US" sz="1400" dirty="0"/>
              <a:t>①</a:t>
            </a:r>
            <a:r>
              <a:rPr lang="en-US" altLang="ja-JP" sz="1400" dirty="0" smtClean="0"/>
              <a:t>】</a:t>
            </a:r>
            <a:r>
              <a:rPr lang="ja-JP" altLang="en-US" sz="1400" dirty="0" smtClean="0"/>
              <a:t>星形をつくってみる</a:t>
            </a:r>
            <a:endParaRPr lang="en-US" altLang="ja-JP" sz="1400" dirty="0" smtClean="0"/>
          </a:p>
          <a:p>
            <a:endParaRPr lang="en-US" altLang="ja-JP" sz="1400" dirty="0"/>
          </a:p>
          <a:p>
            <a:r>
              <a:rPr lang="ja-JP" altLang="en-US" sz="1400" dirty="0" smtClean="0"/>
              <a:t>　１辺が全て</a:t>
            </a:r>
            <a:r>
              <a:rPr lang="en-US" altLang="ja-JP" sz="1400" dirty="0" smtClean="0"/>
              <a:t>200</a:t>
            </a:r>
            <a:r>
              <a:rPr lang="ja-JP" altLang="en-US" sz="1400" dirty="0" smtClean="0"/>
              <a:t>ピクセルの星形を作成しなさい。ただし、出来るだけ間違いが出ないプログラムとすること。</a:t>
            </a:r>
            <a:r>
              <a:rPr lang="en-US" altLang="ja-JP" sz="1400" dirty="0" smtClean="0"/>
              <a:t>X</a:t>
            </a:r>
            <a:r>
              <a:rPr lang="ja-JP" altLang="en-US" sz="1400" dirty="0" err="1"/>
              <a:t>と</a:t>
            </a:r>
            <a:r>
              <a:rPr lang="en-US" altLang="ja-JP" sz="1400" dirty="0" smtClean="0"/>
              <a:t>Y</a:t>
            </a:r>
            <a:r>
              <a:rPr lang="ja-JP" altLang="en-US" sz="1400" dirty="0" smtClean="0"/>
              <a:t>の座標は（</a:t>
            </a:r>
            <a:r>
              <a:rPr lang="en-US" altLang="ja-JP" sz="1400" dirty="0" smtClean="0"/>
              <a:t>-100,35</a:t>
            </a:r>
            <a:r>
              <a:rPr lang="ja-JP" altLang="en-US" sz="1400" dirty="0" smtClean="0"/>
              <a:t>）とする。</a:t>
            </a:r>
            <a:endParaRPr lang="en-US" altLang="ja-JP" sz="1400" dirty="0" smtClean="0"/>
          </a:p>
          <a:p>
            <a:r>
              <a:rPr lang="ja-JP" altLang="en-US" sz="1100" dirty="0"/>
              <a:t>　</a:t>
            </a:r>
            <a:r>
              <a:rPr lang="ja-JP" altLang="en-US" sz="1100" dirty="0" smtClean="0"/>
              <a:t>　　　　　　　　　　　　　　</a:t>
            </a:r>
            <a:endParaRPr lang="en-US" altLang="ja-JP" sz="1100" dirty="0" smtClean="0"/>
          </a:p>
          <a:p>
            <a:endParaRPr lang="en-US" altLang="ja-JP" sz="1100" dirty="0"/>
          </a:p>
          <a:p>
            <a:endParaRPr lang="en-US" altLang="ja-JP" sz="1100" dirty="0" smtClean="0"/>
          </a:p>
          <a:p>
            <a:r>
              <a:rPr lang="ja-JP" altLang="en-US" sz="1100" dirty="0" smtClean="0"/>
              <a:t>　　　　　　　　　　　　　　　　　　星型は、二等辺三角形と五角形が組み合わせである</a:t>
            </a:r>
            <a:endParaRPr lang="en-US" altLang="ja-JP" sz="1100" dirty="0" smtClean="0"/>
          </a:p>
          <a:p>
            <a:r>
              <a:rPr lang="ja-JP" altLang="en-US" sz="1100" dirty="0"/>
              <a:t>　</a:t>
            </a:r>
            <a:r>
              <a:rPr lang="ja-JP" altLang="en-US" sz="1100" dirty="0" smtClean="0"/>
              <a:t>　　　　　　</a:t>
            </a:r>
            <a:endParaRPr lang="en-US" altLang="ja-JP" sz="1100" dirty="0" smtClean="0"/>
          </a:p>
        </p:txBody>
      </p:sp>
      <p:pic>
        <p:nvPicPr>
          <p:cNvPr id="10" name="図 9" descr="画面の領域"/>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2861809" y="6723141"/>
            <a:ext cx="201189" cy="270749"/>
          </a:xfrm>
          <a:prstGeom prst="rect">
            <a:avLst/>
          </a:prstGeom>
        </p:spPr>
      </p:pic>
      <p:sp>
        <p:nvSpPr>
          <p:cNvPr id="43" name="正方形/長方形 42"/>
          <p:cNvSpPr/>
          <p:nvPr/>
        </p:nvSpPr>
        <p:spPr>
          <a:xfrm>
            <a:off x="377932" y="4988969"/>
            <a:ext cx="6348332" cy="2354491"/>
          </a:xfrm>
          <a:prstGeom prst="rect">
            <a:avLst/>
          </a:prstGeom>
        </p:spPr>
        <p:txBody>
          <a:bodyPr wrap="square">
            <a:spAutoFit/>
          </a:bodyPr>
          <a:lstStyle/>
          <a:p>
            <a:r>
              <a:rPr lang="ja-JP" altLang="en-US" sz="1400" dirty="0" smtClean="0"/>
              <a:t>（８）</a:t>
            </a:r>
            <a:r>
              <a:rPr lang="en-US" altLang="ja-JP" sz="1400" dirty="0" smtClean="0"/>
              <a:t>【</a:t>
            </a:r>
            <a:r>
              <a:rPr lang="ja-JP" altLang="en-US" sz="1400" dirty="0" smtClean="0"/>
              <a:t>総合演習②</a:t>
            </a:r>
            <a:r>
              <a:rPr lang="en-US" altLang="ja-JP" sz="1400" dirty="0" smtClean="0"/>
              <a:t>】</a:t>
            </a:r>
            <a:r>
              <a:rPr lang="ja-JP" altLang="en-US" sz="1400" dirty="0" smtClean="0"/>
              <a:t>正六角形をつくってみる</a:t>
            </a:r>
            <a:endParaRPr lang="en-US" altLang="ja-JP" sz="1400" dirty="0" smtClean="0"/>
          </a:p>
          <a:p>
            <a:endParaRPr lang="en-US" altLang="ja-JP" sz="1400" dirty="0"/>
          </a:p>
          <a:p>
            <a:r>
              <a:rPr lang="ja-JP" altLang="en-US" sz="1400" dirty="0" smtClean="0"/>
              <a:t>　下図と同じように１</a:t>
            </a:r>
            <a:r>
              <a:rPr lang="ja-JP" altLang="en-US" sz="1400" dirty="0"/>
              <a:t>辺</a:t>
            </a:r>
            <a:r>
              <a:rPr lang="ja-JP" altLang="en-US" sz="1400" dirty="0" smtClean="0"/>
              <a:t>が全て</a:t>
            </a:r>
            <a:r>
              <a:rPr lang="en-US" altLang="ja-JP" sz="1400" dirty="0" smtClean="0"/>
              <a:t>100</a:t>
            </a:r>
            <a:r>
              <a:rPr lang="ja-JP" altLang="en-US" sz="1400" dirty="0"/>
              <a:t>ピクセル</a:t>
            </a:r>
            <a:r>
              <a:rPr lang="ja-JP" altLang="en-US" sz="1400" dirty="0" smtClean="0"/>
              <a:t>の六角形を</a:t>
            </a:r>
            <a:r>
              <a:rPr lang="ja-JP" altLang="en-US" sz="1400" dirty="0"/>
              <a:t>作成しなさい。ただし、出来るだけ間違いが出ないプログラムとすること。</a:t>
            </a:r>
            <a:r>
              <a:rPr lang="en-US" altLang="ja-JP" sz="1400" dirty="0" smtClean="0"/>
              <a:t>X</a:t>
            </a:r>
            <a:r>
              <a:rPr lang="ja-JP" altLang="en-US" sz="1400" dirty="0"/>
              <a:t>と</a:t>
            </a:r>
            <a:r>
              <a:rPr lang="en-US" altLang="ja-JP" sz="1400" dirty="0"/>
              <a:t>Y</a:t>
            </a:r>
            <a:r>
              <a:rPr lang="ja-JP" altLang="en-US" sz="1400" dirty="0"/>
              <a:t>の座標はそれぞれ</a:t>
            </a:r>
            <a:r>
              <a:rPr lang="en-US" altLang="ja-JP" sz="1400" dirty="0"/>
              <a:t>0</a:t>
            </a:r>
            <a:r>
              <a:rPr lang="ja-JP" altLang="en-US" sz="1400" dirty="0"/>
              <a:t>とする。</a:t>
            </a:r>
            <a:endParaRPr lang="en-US" altLang="ja-JP" sz="1400" dirty="0" smtClean="0"/>
          </a:p>
          <a:p>
            <a:r>
              <a:rPr lang="ja-JP" altLang="en-US" sz="1100" dirty="0"/>
              <a:t>　</a:t>
            </a:r>
            <a:r>
              <a:rPr lang="ja-JP" altLang="en-US" sz="1100" dirty="0" smtClean="0"/>
              <a:t>　　　　　　　　　　　　　　</a:t>
            </a:r>
            <a:endParaRPr lang="en-US" altLang="ja-JP" sz="1100" dirty="0" smtClean="0"/>
          </a:p>
          <a:p>
            <a:endParaRPr lang="en-US" altLang="ja-JP" sz="1100" dirty="0"/>
          </a:p>
          <a:p>
            <a:endParaRPr lang="en-US" altLang="ja-JP" sz="1100" dirty="0" smtClean="0"/>
          </a:p>
          <a:p>
            <a:endParaRPr lang="en-US" altLang="ja-JP" sz="1100" dirty="0"/>
          </a:p>
          <a:p>
            <a:r>
              <a:rPr lang="ja-JP" altLang="en-US" sz="1100" dirty="0" smtClean="0"/>
              <a:t>　　　　　　　　　　　　　　　　　　　正三角形が６つ並んでいる。これが出来たら、</a:t>
            </a:r>
            <a:endParaRPr lang="en-US" altLang="ja-JP" sz="1100" dirty="0" smtClean="0"/>
          </a:p>
          <a:p>
            <a:r>
              <a:rPr lang="ja-JP" altLang="en-US" sz="1100" dirty="0"/>
              <a:t>　</a:t>
            </a:r>
            <a:r>
              <a:rPr lang="ja-JP" altLang="en-US" sz="1100" dirty="0" smtClean="0"/>
              <a:t>　　　　　　　　　　　　　　　　　　複雑な模様も作成できるかも！？</a:t>
            </a:r>
            <a:endParaRPr lang="en-US" altLang="ja-JP" sz="1100" dirty="0" smtClean="0"/>
          </a:p>
          <a:p>
            <a:r>
              <a:rPr lang="ja-JP" altLang="en-US" sz="1100" dirty="0"/>
              <a:t>　</a:t>
            </a:r>
            <a:endParaRPr lang="en-US" altLang="ja-JP" sz="1100" dirty="0" smtClean="0"/>
          </a:p>
        </p:txBody>
      </p:sp>
    </p:spTree>
    <p:extLst>
      <p:ext uri="{BB962C8B-B14F-4D97-AF65-F5344CB8AC3E}">
        <p14:creationId xmlns:p14="http://schemas.microsoft.com/office/powerpoint/2010/main" val="2839903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サブタイトル 2"/>
          <p:cNvSpPr txBox="1">
            <a:spLocks/>
          </p:cNvSpPr>
          <p:nvPr/>
        </p:nvSpPr>
        <p:spPr>
          <a:xfrm>
            <a:off x="0" y="156665"/>
            <a:ext cx="6388274" cy="434739"/>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spcBef>
                <a:spcPts val="0"/>
              </a:spcBef>
              <a:buFont typeface="Arial" panose="020B0604020202020204" pitchFamily="34" charset="0"/>
              <a:buNone/>
              <a:defRPr/>
            </a:pPr>
            <a:r>
              <a:rPr lang="ja-JP" altLang="en-US"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Scratch</a:t>
            </a:r>
            <a:r>
              <a:rPr lang="ja-JP" altLang="en-US"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を使った実践（算数）</a:t>
            </a:r>
            <a:endParaRPr lang="ja-JP" altLang="ja-JP" sz="1600" b="1" kern="0" spc="32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2910" y="0"/>
            <a:ext cx="645090" cy="542871"/>
          </a:xfrm>
          <a:prstGeom prst="rect">
            <a:avLst/>
          </a:prstGeom>
        </p:spPr>
      </p:pic>
      <p:cxnSp>
        <p:nvCxnSpPr>
          <p:cNvPr id="6" name="直線コネクタ 5"/>
          <p:cNvCxnSpPr/>
          <p:nvPr/>
        </p:nvCxnSpPr>
        <p:spPr>
          <a:xfrm>
            <a:off x="0" y="576942"/>
            <a:ext cx="6858000" cy="14463"/>
          </a:xfrm>
          <a:prstGeom prst="line">
            <a:avLst/>
          </a:prstGeom>
          <a:ln w="41275" cmpd="dbl"/>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271252" y="582272"/>
            <a:ext cx="6348332" cy="261610"/>
          </a:xfrm>
          <a:prstGeom prst="rect">
            <a:avLst/>
          </a:prstGeom>
        </p:spPr>
        <p:txBody>
          <a:bodyPr wrap="square">
            <a:spAutoFit/>
          </a:bodyPr>
          <a:lstStyle/>
          <a:p>
            <a:r>
              <a:rPr lang="ja-JP" altLang="en-US" sz="1100" dirty="0" smtClean="0"/>
              <a:t>総合演習①答え</a:t>
            </a:r>
            <a:r>
              <a:rPr lang="ja-JP" altLang="en-US" sz="1100" dirty="0"/>
              <a:t>　</a:t>
            </a:r>
            <a:r>
              <a:rPr lang="ja-JP" altLang="en-US" sz="1100" dirty="0" smtClean="0"/>
              <a:t>　　　　　　</a:t>
            </a:r>
            <a:endParaRPr lang="en-US" altLang="ja-JP" sz="1100" dirty="0" smtClean="0"/>
          </a:p>
        </p:txBody>
      </p:sp>
      <p:pic>
        <p:nvPicPr>
          <p:cNvPr id="8" name="図 7"/>
          <p:cNvPicPr>
            <a:picLocks noChangeAspect="1"/>
          </p:cNvPicPr>
          <p:nvPr/>
        </p:nvPicPr>
        <p:blipFill>
          <a:blip r:embed="rId3"/>
          <a:stretch>
            <a:fillRect/>
          </a:stretch>
        </p:blipFill>
        <p:spPr>
          <a:xfrm>
            <a:off x="622125" y="843882"/>
            <a:ext cx="5782620" cy="3545946"/>
          </a:xfrm>
          <a:prstGeom prst="rect">
            <a:avLst/>
          </a:prstGeom>
        </p:spPr>
      </p:pic>
      <p:sp>
        <p:nvSpPr>
          <p:cNvPr id="9" name="正方形/長方形 8"/>
          <p:cNvSpPr/>
          <p:nvPr/>
        </p:nvSpPr>
        <p:spPr>
          <a:xfrm>
            <a:off x="271252" y="4622242"/>
            <a:ext cx="6348332" cy="261610"/>
          </a:xfrm>
          <a:prstGeom prst="rect">
            <a:avLst/>
          </a:prstGeom>
        </p:spPr>
        <p:txBody>
          <a:bodyPr wrap="square">
            <a:spAutoFit/>
          </a:bodyPr>
          <a:lstStyle/>
          <a:p>
            <a:r>
              <a:rPr lang="ja-JP" altLang="en-US" sz="1100" dirty="0" smtClean="0"/>
              <a:t>総合演習②答え</a:t>
            </a:r>
            <a:r>
              <a:rPr lang="ja-JP" altLang="en-US" sz="1100" dirty="0"/>
              <a:t>　</a:t>
            </a:r>
            <a:r>
              <a:rPr lang="ja-JP" altLang="en-US" sz="1100" dirty="0" smtClean="0"/>
              <a:t>　　　　　　</a:t>
            </a:r>
            <a:endParaRPr lang="en-US" altLang="ja-JP" sz="1100" dirty="0" smtClean="0"/>
          </a:p>
        </p:txBody>
      </p:sp>
      <p:pic>
        <p:nvPicPr>
          <p:cNvPr id="11" name="図 10"/>
          <p:cNvPicPr>
            <a:picLocks noChangeAspect="1"/>
          </p:cNvPicPr>
          <p:nvPr/>
        </p:nvPicPr>
        <p:blipFill>
          <a:blip r:embed="rId4"/>
          <a:stretch>
            <a:fillRect/>
          </a:stretch>
        </p:blipFill>
        <p:spPr>
          <a:xfrm>
            <a:off x="622125" y="5078758"/>
            <a:ext cx="5600192" cy="3814719"/>
          </a:xfrm>
          <a:prstGeom prst="rect">
            <a:avLst/>
          </a:prstGeom>
        </p:spPr>
      </p:pic>
    </p:spTree>
    <p:extLst>
      <p:ext uri="{BB962C8B-B14F-4D97-AF65-F5344CB8AC3E}">
        <p14:creationId xmlns:p14="http://schemas.microsoft.com/office/powerpoint/2010/main" val="35048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画面の領域"/>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932" y="2446516"/>
            <a:ext cx="5990338" cy="3894323"/>
          </a:xfrm>
          <a:prstGeom prst="rect">
            <a:avLst/>
          </a:prstGeom>
          <a:ln>
            <a:solidFill>
              <a:schemeClr val="tx1"/>
            </a:solidFill>
          </a:ln>
        </p:spPr>
      </p:pic>
      <p:sp>
        <p:nvSpPr>
          <p:cNvPr id="6" name="サブタイトル 2"/>
          <p:cNvSpPr>
            <a:spLocks noGrp="1"/>
          </p:cNvSpPr>
          <p:nvPr>
            <p:ph idx="4294967295"/>
          </p:nvPr>
        </p:nvSpPr>
        <p:spPr>
          <a:xfrm>
            <a:off x="0" y="156665"/>
            <a:ext cx="6388274" cy="434739"/>
          </a:xfrm>
        </p:spPr>
        <p:txBody>
          <a:bodyPr rtlCol="0">
            <a:noAutofit/>
          </a:bodyPr>
          <a:lstStyle/>
          <a:p>
            <a:pPr>
              <a:spcBef>
                <a:spcPts val="0"/>
              </a:spcBef>
              <a:buNone/>
              <a:defRPr/>
            </a:pPr>
            <a:r>
              <a:rPr lang="ja-JP" altLang="ja-JP"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１　</a:t>
            </a:r>
            <a:r>
              <a:rPr lang="en-US"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Scratch</a:t>
            </a:r>
            <a:r>
              <a:rPr lang="ja-JP" altLang="en-US"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の基本操作①</a:t>
            </a:r>
            <a:endParaRPr lang="ja-JP" altLang="ja-JP" sz="1600" b="1" kern="0" spc="32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 name="直線コネクタ 6"/>
          <p:cNvCxnSpPr/>
          <p:nvPr/>
        </p:nvCxnSpPr>
        <p:spPr>
          <a:xfrm>
            <a:off x="0" y="576942"/>
            <a:ext cx="6858000" cy="14463"/>
          </a:xfrm>
          <a:prstGeom prst="line">
            <a:avLst/>
          </a:prstGeom>
          <a:ln w="41275" cmpd="dbl"/>
        </p:spPr>
        <p:style>
          <a:lnRef idx="1">
            <a:schemeClr val="accent1"/>
          </a:lnRef>
          <a:fillRef idx="0">
            <a:schemeClr val="accent1"/>
          </a:fillRef>
          <a:effectRef idx="0">
            <a:schemeClr val="accent1"/>
          </a:effectRef>
          <a:fontRef idx="minor">
            <a:schemeClr val="tx1"/>
          </a:fontRef>
        </p:style>
      </p:cxn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2910" y="0"/>
            <a:ext cx="645090" cy="542871"/>
          </a:xfrm>
          <a:prstGeom prst="rect">
            <a:avLst/>
          </a:prstGeom>
        </p:spPr>
      </p:pic>
      <p:sp>
        <p:nvSpPr>
          <p:cNvPr id="11" name="正方形/長方形 10"/>
          <p:cNvSpPr/>
          <p:nvPr/>
        </p:nvSpPr>
        <p:spPr>
          <a:xfrm>
            <a:off x="377932" y="625475"/>
            <a:ext cx="5753335" cy="477054"/>
          </a:xfrm>
          <a:prstGeom prst="rect">
            <a:avLst/>
          </a:prstGeom>
        </p:spPr>
        <p:txBody>
          <a:bodyPr wrap="square">
            <a:spAutoFit/>
          </a:bodyPr>
          <a:lstStyle/>
          <a:p>
            <a:r>
              <a:rPr lang="ja-JP" altLang="en-US" sz="1400" dirty="0" smtClean="0"/>
              <a:t>（１）スクラッチの起動</a:t>
            </a:r>
            <a:r>
              <a:rPr lang="ja-JP" altLang="en-US" sz="1100" dirty="0"/>
              <a:t>　</a:t>
            </a:r>
            <a:endParaRPr lang="en-US" altLang="ja-JP" sz="1100" dirty="0" smtClean="0"/>
          </a:p>
          <a:p>
            <a:r>
              <a:rPr lang="ja-JP" altLang="en-US" sz="1100" dirty="0"/>
              <a:t>　</a:t>
            </a:r>
            <a:r>
              <a:rPr lang="ja-JP" altLang="en-US" sz="1100" dirty="0" smtClean="0"/>
              <a:t>スクラッチを起動するには、デスクトップにあるアイコンをクリックします。</a:t>
            </a:r>
            <a:endParaRPr lang="ja-JP" altLang="en-US" sz="1100" dirty="0"/>
          </a:p>
        </p:txBody>
      </p:sp>
      <p:sp>
        <p:nvSpPr>
          <p:cNvPr id="13" name="正方形/長方形 12"/>
          <p:cNvSpPr/>
          <p:nvPr/>
        </p:nvSpPr>
        <p:spPr>
          <a:xfrm>
            <a:off x="377932" y="1839094"/>
            <a:ext cx="5753335" cy="477054"/>
          </a:xfrm>
          <a:prstGeom prst="rect">
            <a:avLst/>
          </a:prstGeom>
        </p:spPr>
        <p:txBody>
          <a:bodyPr wrap="square">
            <a:spAutoFit/>
          </a:bodyPr>
          <a:lstStyle/>
          <a:p>
            <a:r>
              <a:rPr lang="ja-JP" altLang="en-US" sz="1400" dirty="0" smtClean="0"/>
              <a:t>（２）スクラッチの画面</a:t>
            </a:r>
            <a:r>
              <a:rPr lang="ja-JP" altLang="en-US" sz="1400" dirty="0"/>
              <a:t>構成</a:t>
            </a:r>
            <a:r>
              <a:rPr lang="ja-JP" altLang="en-US" sz="1100" dirty="0"/>
              <a:t>　</a:t>
            </a:r>
            <a:endParaRPr lang="en-US" altLang="ja-JP" sz="1100" dirty="0" smtClean="0"/>
          </a:p>
          <a:p>
            <a:r>
              <a:rPr lang="ja-JP" altLang="en-US" sz="1100" dirty="0"/>
              <a:t>　</a:t>
            </a:r>
            <a:r>
              <a:rPr lang="ja-JP" altLang="en-US" sz="1100" dirty="0" smtClean="0"/>
              <a:t>　スクラッチを起動すると、下のような画面が表示されます。</a:t>
            </a:r>
            <a:endParaRPr lang="ja-JP" altLang="en-US" sz="1100" dirty="0"/>
          </a:p>
        </p:txBody>
      </p:sp>
      <p:sp>
        <p:nvSpPr>
          <p:cNvPr id="8" name="角丸四角形 7"/>
          <p:cNvSpPr/>
          <p:nvPr/>
        </p:nvSpPr>
        <p:spPr>
          <a:xfrm>
            <a:off x="4852644" y="3630783"/>
            <a:ext cx="604069" cy="67417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4947665" y="3331640"/>
            <a:ext cx="411586" cy="149647"/>
          </a:xfrm>
          <a:prstGeom prst="rect">
            <a:avLst/>
          </a:prstGeom>
          <a:noFill/>
          <a:ln>
            <a:solidFill>
              <a:srgbClr val="FF0000"/>
            </a:solidFill>
          </a:ln>
        </p:spPr>
        <p:txBody>
          <a:bodyPr wrap="square" lIns="36000" tIns="36000" rIns="36000" bIns="36000" rtlCol="0">
            <a:spAutoFit/>
          </a:bodyPr>
          <a:lstStyle/>
          <a:p>
            <a:pPr algn="ctr"/>
            <a:r>
              <a:rPr kumimoji="1" lang="ja-JP" altLang="en-US" sz="500" dirty="0" smtClean="0"/>
              <a:t>スプライト</a:t>
            </a:r>
            <a:endParaRPr kumimoji="1" lang="ja-JP" altLang="en-US" sz="500" dirty="0"/>
          </a:p>
        </p:txBody>
      </p:sp>
      <p:cxnSp>
        <p:nvCxnSpPr>
          <p:cNvPr id="17" name="直線コネクタ 16"/>
          <p:cNvCxnSpPr>
            <a:stCxn id="9" idx="2"/>
            <a:endCxn id="8" idx="0"/>
          </p:cNvCxnSpPr>
          <p:nvPr/>
        </p:nvCxnSpPr>
        <p:spPr>
          <a:xfrm>
            <a:off x="5153458" y="3481287"/>
            <a:ext cx="1221" cy="1494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800593" y="3045098"/>
            <a:ext cx="1057290" cy="320403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角丸四角形 19"/>
          <p:cNvSpPr/>
          <p:nvPr/>
        </p:nvSpPr>
        <p:spPr>
          <a:xfrm>
            <a:off x="2030847" y="3066889"/>
            <a:ext cx="1812778" cy="318224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p:cNvSpPr txBox="1"/>
          <p:nvPr/>
        </p:nvSpPr>
        <p:spPr>
          <a:xfrm>
            <a:off x="2207254" y="3017111"/>
            <a:ext cx="608634" cy="149647"/>
          </a:xfrm>
          <a:prstGeom prst="rect">
            <a:avLst/>
          </a:prstGeom>
          <a:solidFill>
            <a:schemeClr val="bg1"/>
          </a:solidFill>
          <a:ln>
            <a:solidFill>
              <a:srgbClr val="FF0000"/>
            </a:solidFill>
          </a:ln>
        </p:spPr>
        <p:txBody>
          <a:bodyPr wrap="square" lIns="36000" tIns="36000" rIns="36000" bIns="36000" rtlCol="0">
            <a:spAutoFit/>
          </a:bodyPr>
          <a:lstStyle/>
          <a:p>
            <a:pPr algn="ctr"/>
            <a:r>
              <a:rPr kumimoji="1" lang="ja-JP" altLang="en-US" sz="500" dirty="0" smtClean="0"/>
              <a:t>スクリプトエリア</a:t>
            </a:r>
            <a:endParaRPr kumimoji="1" lang="ja-JP" altLang="en-US" sz="500" dirty="0"/>
          </a:p>
        </p:txBody>
      </p:sp>
      <p:sp>
        <p:nvSpPr>
          <p:cNvPr id="21" name="テキスト ボックス 20"/>
          <p:cNvSpPr txBox="1"/>
          <p:nvPr/>
        </p:nvSpPr>
        <p:spPr>
          <a:xfrm>
            <a:off x="878034" y="3010264"/>
            <a:ext cx="608634" cy="151270"/>
          </a:xfrm>
          <a:prstGeom prst="rect">
            <a:avLst/>
          </a:prstGeom>
          <a:solidFill>
            <a:schemeClr val="bg1"/>
          </a:solidFill>
          <a:ln>
            <a:solidFill>
              <a:srgbClr val="FF0000"/>
            </a:solidFill>
          </a:ln>
        </p:spPr>
        <p:txBody>
          <a:bodyPr wrap="square" lIns="36000" tIns="36000" rIns="36000" bIns="36000" rtlCol="0">
            <a:spAutoFit/>
          </a:bodyPr>
          <a:lstStyle/>
          <a:p>
            <a:pPr algn="ctr"/>
            <a:r>
              <a:rPr kumimoji="1" lang="ja-JP" altLang="en-US" sz="500" dirty="0" smtClean="0"/>
              <a:t>ブロックパレット</a:t>
            </a:r>
            <a:endParaRPr kumimoji="1" lang="ja-JP" altLang="en-US" sz="500" dirty="0"/>
          </a:p>
        </p:txBody>
      </p:sp>
      <p:sp>
        <p:nvSpPr>
          <p:cNvPr id="25" name="角丸四角形 24"/>
          <p:cNvSpPr/>
          <p:nvPr/>
        </p:nvSpPr>
        <p:spPr>
          <a:xfrm>
            <a:off x="1007148" y="2587560"/>
            <a:ext cx="862459" cy="23748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7" name="直線コネクタ 26"/>
          <p:cNvCxnSpPr>
            <a:stCxn id="26" idx="2"/>
          </p:cNvCxnSpPr>
          <p:nvPr/>
        </p:nvCxnSpPr>
        <p:spPr>
          <a:xfrm>
            <a:off x="1411094" y="2498215"/>
            <a:ext cx="1" cy="78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1205301" y="2348568"/>
            <a:ext cx="411586" cy="149647"/>
          </a:xfrm>
          <a:prstGeom prst="rect">
            <a:avLst/>
          </a:prstGeom>
          <a:solidFill>
            <a:schemeClr val="bg1"/>
          </a:solidFill>
          <a:ln>
            <a:solidFill>
              <a:srgbClr val="FF0000"/>
            </a:solidFill>
          </a:ln>
        </p:spPr>
        <p:txBody>
          <a:bodyPr wrap="square" lIns="36000" tIns="36000" rIns="36000" bIns="36000" rtlCol="0">
            <a:spAutoFit/>
          </a:bodyPr>
          <a:lstStyle/>
          <a:p>
            <a:pPr algn="ctr"/>
            <a:r>
              <a:rPr kumimoji="1" lang="ja-JP" altLang="en-US" sz="500" dirty="0" smtClean="0"/>
              <a:t>メニュー</a:t>
            </a:r>
            <a:endParaRPr kumimoji="1" lang="ja-JP" altLang="en-US" sz="500" dirty="0"/>
          </a:p>
        </p:txBody>
      </p:sp>
      <p:sp>
        <p:nvSpPr>
          <p:cNvPr id="28" name="角丸四角形 27"/>
          <p:cNvSpPr/>
          <p:nvPr/>
        </p:nvSpPr>
        <p:spPr>
          <a:xfrm>
            <a:off x="850107" y="2591729"/>
            <a:ext cx="150796" cy="24026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p:cNvSpPr txBox="1"/>
          <p:nvPr/>
        </p:nvSpPr>
        <p:spPr>
          <a:xfrm>
            <a:off x="714264" y="2348664"/>
            <a:ext cx="411586" cy="149647"/>
          </a:xfrm>
          <a:prstGeom prst="rect">
            <a:avLst/>
          </a:prstGeom>
          <a:solidFill>
            <a:schemeClr val="bg1"/>
          </a:solidFill>
          <a:ln>
            <a:solidFill>
              <a:srgbClr val="FF0000"/>
            </a:solidFill>
          </a:ln>
        </p:spPr>
        <p:txBody>
          <a:bodyPr wrap="square" lIns="36000" tIns="36000" rIns="36000" bIns="36000" rtlCol="0">
            <a:spAutoFit/>
          </a:bodyPr>
          <a:lstStyle/>
          <a:p>
            <a:pPr algn="ctr"/>
            <a:r>
              <a:rPr kumimoji="1" lang="ja-JP" altLang="en-US" sz="500" dirty="0" smtClean="0"/>
              <a:t>言語</a:t>
            </a:r>
            <a:endParaRPr kumimoji="1" lang="ja-JP" altLang="en-US" sz="500" dirty="0"/>
          </a:p>
        </p:txBody>
      </p:sp>
      <p:cxnSp>
        <p:nvCxnSpPr>
          <p:cNvPr id="30" name="直線コネクタ 29"/>
          <p:cNvCxnSpPr>
            <a:stCxn id="29" idx="2"/>
          </p:cNvCxnSpPr>
          <p:nvPr/>
        </p:nvCxnSpPr>
        <p:spPr>
          <a:xfrm>
            <a:off x="920057" y="2498311"/>
            <a:ext cx="1" cy="789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角丸四角形 30"/>
          <p:cNvSpPr/>
          <p:nvPr/>
        </p:nvSpPr>
        <p:spPr>
          <a:xfrm>
            <a:off x="259589" y="3045098"/>
            <a:ext cx="506319" cy="237320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73615" y="3005079"/>
            <a:ext cx="608634" cy="151270"/>
          </a:xfrm>
          <a:prstGeom prst="rect">
            <a:avLst/>
          </a:prstGeom>
          <a:solidFill>
            <a:schemeClr val="bg1"/>
          </a:solidFill>
          <a:ln>
            <a:solidFill>
              <a:srgbClr val="FF0000"/>
            </a:solidFill>
          </a:ln>
        </p:spPr>
        <p:txBody>
          <a:bodyPr wrap="square" lIns="36000" tIns="36000" rIns="36000" bIns="36000" rtlCol="0">
            <a:spAutoFit/>
          </a:bodyPr>
          <a:lstStyle/>
          <a:p>
            <a:pPr algn="ctr"/>
            <a:r>
              <a:rPr kumimoji="1" lang="ja-JP" altLang="en-US" sz="500" dirty="0" smtClean="0"/>
              <a:t>カテゴリー</a:t>
            </a:r>
            <a:endParaRPr kumimoji="1" lang="ja-JP" altLang="en-US" sz="500" dirty="0"/>
          </a:p>
        </p:txBody>
      </p:sp>
      <p:sp>
        <p:nvSpPr>
          <p:cNvPr id="34" name="角丸四角形 33"/>
          <p:cNvSpPr/>
          <p:nvPr/>
        </p:nvSpPr>
        <p:spPr>
          <a:xfrm>
            <a:off x="3909936" y="4846949"/>
            <a:ext cx="2046943" cy="121361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テキスト ボックス 32"/>
          <p:cNvSpPr txBox="1"/>
          <p:nvPr/>
        </p:nvSpPr>
        <p:spPr>
          <a:xfrm>
            <a:off x="4016590" y="4786351"/>
            <a:ext cx="608634" cy="149647"/>
          </a:xfrm>
          <a:prstGeom prst="rect">
            <a:avLst/>
          </a:prstGeom>
          <a:solidFill>
            <a:schemeClr val="bg1"/>
          </a:solidFill>
          <a:ln>
            <a:solidFill>
              <a:srgbClr val="FF0000"/>
            </a:solidFill>
          </a:ln>
        </p:spPr>
        <p:txBody>
          <a:bodyPr wrap="square" lIns="36000" tIns="36000" rIns="36000" bIns="36000" rtlCol="0">
            <a:spAutoFit/>
          </a:bodyPr>
          <a:lstStyle/>
          <a:p>
            <a:pPr algn="ctr"/>
            <a:r>
              <a:rPr kumimoji="1" lang="ja-JP" altLang="en-US" sz="500" dirty="0" smtClean="0"/>
              <a:t>スプライトリスト</a:t>
            </a:r>
            <a:endParaRPr kumimoji="1" lang="ja-JP" altLang="en-US" sz="500" dirty="0"/>
          </a:p>
        </p:txBody>
      </p:sp>
      <p:sp>
        <p:nvSpPr>
          <p:cNvPr id="35" name="正方形/長方形 34"/>
          <p:cNvSpPr/>
          <p:nvPr/>
        </p:nvSpPr>
        <p:spPr>
          <a:xfrm>
            <a:off x="526454" y="6362278"/>
            <a:ext cx="5984071" cy="1277273"/>
          </a:xfrm>
          <a:prstGeom prst="rect">
            <a:avLst/>
          </a:prstGeom>
        </p:spPr>
        <p:txBody>
          <a:bodyPr wrap="square">
            <a:spAutoFit/>
          </a:bodyPr>
          <a:lstStyle/>
          <a:p>
            <a:r>
              <a:rPr lang="ja-JP" altLang="en-US" sz="1100" dirty="0" smtClean="0"/>
              <a:t>　最初から全ておぼえる必要はありません。必要になったら説明を加えていきます。</a:t>
            </a:r>
            <a:endParaRPr lang="en-US" altLang="ja-JP" sz="1100" dirty="0" smtClean="0"/>
          </a:p>
          <a:p>
            <a:r>
              <a:rPr lang="ja-JP" altLang="en-US" sz="1100" dirty="0"/>
              <a:t>今</a:t>
            </a:r>
            <a:r>
              <a:rPr lang="ja-JP" altLang="en-US" sz="1100" dirty="0" smtClean="0"/>
              <a:t>の段階で覚える必要があるのは、下の４つです。</a:t>
            </a:r>
            <a:endParaRPr lang="en-US" altLang="ja-JP" sz="1100" dirty="0" smtClean="0"/>
          </a:p>
          <a:p>
            <a:endParaRPr lang="en-US" altLang="ja-JP" sz="1100" dirty="0"/>
          </a:p>
          <a:p>
            <a:r>
              <a:rPr lang="ja-JP" altLang="en-US" sz="1100" dirty="0" smtClean="0"/>
              <a:t>　スプライト　　　：キャラクターのこと</a:t>
            </a:r>
            <a:endParaRPr lang="en-US" altLang="ja-JP" sz="1100" dirty="0" smtClean="0"/>
          </a:p>
          <a:p>
            <a:r>
              <a:rPr lang="ja-JP" altLang="en-US" sz="1100" dirty="0"/>
              <a:t>　</a:t>
            </a:r>
            <a:r>
              <a:rPr lang="ja-JP" altLang="en-US" sz="1100" dirty="0" smtClean="0"/>
              <a:t>ステージ　　　　：スプライトが動く舞台のこと</a:t>
            </a:r>
            <a:endParaRPr lang="en-US" altLang="ja-JP" sz="1100" dirty="0" smtClean="0"/>
          </a:p>
          <a:p>
            <a:r>
              <a:rPr lang="ja-JP" altLang="en-US" sz="1100" dirty="0"/>
              <a:t>　</a:t>
            </a:r>
            <a:r>
              <a:rPr lang="ja-JP" altLang="en-US" sz="1100" dirty="0" smtClean="0"/>
              <a:t>ブロック　　　　：真ん中にある横長の長方形のこと</a:t>
            </a:r>
            <a:endParaRPr lang="en-US" altLang="ja-JP" sz="1100" dirty="0" smtClean="0"/>
          </a:p>
          <a:p>
            <a:r>
              <a:rPr lang="ja-JP" altLang="en-US" sz="1100" dirty="0"/>
              <a:t>　</a:t>
            </a:r>
            <a:r>
              <a:rPr lang="ja-JP" altLang="en-US" sz="1100" dirty="0" smtClean="0"/>
              <a:t>ブロックパレット：ブロックの</a:t>
            </a:r>
            <a:r>
              <a:rPr lang="ja-JP" altLang="en-US" sz="1100" dirty="0"/>
              <a:t>置</a:t>
            </a:r>
            <a:r>
              <a:rPr lang="ja-JP" altLang="en-US" sz="1100" dirty="0" smtClean="0"/>
              <a:t>いてある場所のこと　　</a:t>
            </a:r>
            <a:endParaRPr lang="ja-JP" altLang="en-US" sz="1100" dirty="0"/>
          </a:p>
        </p:txBody>
      </p:sp>
      <p:sp>
        <p:nvSpPr>
          <p:cNvPr id="36" name="角丸四角形 35"/>
          <p:cNvSpPr/>
          <p:nvPr/>
        </p:nvSpPr>
        <p:spPr>
          <a:xfrm>
            <a:off x="3909936" y="3097345"/>
            <a:ext cx="2487045" cy="156843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テキスト ボックス 36"/>
          <p:cNvSpPr txBox="1"/>
          <p:nvPr/>
        </p:nvSpPr>
        <p:spPr>
          <a:xfrm>
            <a:off x="4018354" y="3017111"/>
            <a:ext cx="433445" cy="149647"/>
          </a:xfrm>
          <a:prstGeom prst="rect">
            <a:avLst/>
          </a:prstGeom>
          <a:solidFill>
            <a:schemeClr val="bg1"/>
          </a:solidFill>
          <a:ln>
            <a:solidFill>
              <a:srgbClr val="FF0000"/>
            </a:solidFill>
          </a:ln>
        </p:spPr>
        <p:txBody>
          <a:bodyPr wrap="square" lIns="36000" tIns="36000" rIns="36000" bIns="36000" rtlCol="0">
            <a:spAutoFit/>
          </a:bodyPr>
          <a:lstStyle/>
          <a:p>
            <a:pPr algn="ctr"/>
            <a:r>
              <a:rPr kumimoji="1" lang="ja-JP" altLang="en-US" sz="500" dirty="0" smtClean="0"/>
              <a:t>ステージ</a:t>
            </a:r>
            <a:endParaRPr kumimoji="1" lang="ja-JP" altLang="en-US" sz="500" dirty="0"/>
          </a:p>
        </p:txBody>
      </p:sp>
      <p:sp>
        <p:nvSpPr>
          <p:cNvPr id="39" name="正方形/長方形 38"/>
          <p:cNvSpPr/>
          <p:nvPr/>
        </p:nvSpPr>
        <p:spPr>
          <a:xfrm>
            <a:off x="650572" y="6862666"/>
            <a:ext cx="3721998" cy="74937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345253" y="7761866"/>
            <a:ext cx="6165272" cy="2169825"/>
          </a:xfrm>
          <a:prstGeom prst="rect">
            <a:avLst/>
          </a:prstGeom>
        </p:spPr>
        <p:txBody>
          <a:bodyPr wrap="square">
            <a:spAutoFit/>
          </a:bodyPr>
          <a:lstStyle/>
          <a:p>
            <a:r>
              <a:rPr lang="ja-JP" altLang="en-US" sz="1400" dirty="0" smtClean="0"/>
              <a:t>（３）スプライトを動かす</a:t>
            </a:r>
            <a:r>
              <a:rPr lang="ja-JP" altLang="en-US" sz="1100" dirty="0"/>
              <a:t>　</a:t>
            </a:r>
            <a:endParaRPr lang="en-US" altLang="ja-JP" sz="1100" dirty="0" smtClean="0"/>
          </a:p>
          <a:p>
            <a:r>
              <a:rPr lang="ja-JP" altLang="en-US" sz="1100" dirty="0"/>
              <a:t>　</a:t>
            </a:r>
            <a:r>
              <a:rPr lang="ja-JP" altLang="en-US" sz="1100" dirty="0" smtClean="0"/>
              <a:t>　スクラッチでは、「ステージ」上にある「スプライト」に命令を与えていきます。この命</a:t>
            </a:r>
            <a:endParaRPr lang="en-US" altLang="ja-JP" sz="1100" dirty="0" smtClean="0"/>
          </a:p>
          <a:p>
            <a:r>
              <a:rPr lang="ja-JP" altLang="en-US" sz="1100" dirty="0"/>
              <a:t>　</a:t>
            </a:r>
            <a:r>
              <a:rPr lang="ja-JP" altLang="en-US" sz="1100" dirty="0" smtClean="0"/>
              <a:t>令を与えるのが「ブロック」です。</a:t>
            </a:r>
            <a:endParaRPr lang="en-US" altLang="ja-JP" sz="1100" dirty="0" smtClean="0"/>
          </a:p>
          <a:p>
            <a:r>
              <a:rPr lang="ja-JP" altLang="en-US" sz="1100" dirty="0"/>
              <a:t>　</a:t>
            </a:r>
            <a:r>
              <a:rPr lang="ja-JP" altLang="en-US" sz="1100" dirty="0" smtClean="0"/>
              <a:t>　①　　　　　　をクリックしてみましょう。</a:t>
            </a:r>
            <a:endParaRPr lang="en-US" altLang="ja-JP" sz="1100" dirty="0" smtClean="0"/>
          </a:p>
          <a:p>
            <a:endParaRPr lang="en-US" altLang="ja-JP" sz="1100" dirty="0" smtClean="0"/>
          </a:p>
          <a:p>
            <a:r>
              <a:rPr lang="ja-JP" altLang="en-US" sz="1100" dirty="0"/>
              <a:t>　</a:t>
            </a:r>
            <a:r>
              <a:rPr lang="ja-JP" altLang="en-US" sz="1100" dirty="0" smtClean="0"/>
              <a:t>　　　　</a:t>
            </a:r>
            <a:r>
              <a:rPr lang="en-US" altLang="ja-JP" sz="1100" dirty="0" smtClean="0"/>
              <a:t>※</a:t>
            </a:r>
            <a:r>
              <a:rPr lang="ja-JP" altLang="en-US" sz="1100" dirty="0"/>
              <a:t>スプライト</a:t>
            </a:r>
            <a:r>
              <a:rPr lang="ja-JP" altLang="en-US" sz="1100" dirty="0" smtClean="0"/>
              <a:t>の１歩は画面を構成する小さな点（ドット、ピクセル）の１個分。</a:t>
            </a:r>
            <a:endParaRPr lang="en-US" altLang="ja-JP" sz="1100" dirty="0"/>
          </a:p>
          <a:p>
            <a:endParaRPr lang="en-US" altLang="ja-JP" sz="1100" dirty="0" smtClean="0"/>
          </a:p>
          <a:p>
            <a:r>
              <a:rPr lang="ja-JP" altLang="en-US" sz="1100" dirty="0"/>
              <a:t>　</a:t>
            </a:r>
            <a:r>
              <a:rPr lang="ja-JP" altLang="en-US" sz="1100" dirty="0" smtClean="0"/>
              <a:t>　②　　　　　　を連打して、「スプライト」を外に出してみましょう。</a:t>
            </a:r>
            <a:endParaRPr lang="en-US" altLang="ja-JP" sz="1100" dirty="0" smtClean="0"/>
          </a:p>
          <a:p>
            <a:endParaRPr lang="en-US" altLang="ja-JP" sz="1100" dirty="0"/>
          </a:p>
          <a:p>
            <a:r>
              <a:rPr lang="ja-JP" altLang="en-US" sz="1100" dirty="0" smtClean="0"/>
              <a:t>　　③　ネコのしっぽをドラッグして、「ステージ」の中央まで戻してみましょう。</a:t>
            </a:r>
            <a:endParaRPr lang="en-US" altLang="ja-JP" sz="1100" dirty="0" smtClean="0"/>
          </a:p>
          <a:p>
            <a:endParaRPr lang="en-US" altLang="ja-JP" sz="1100" dirty="0"/>
          </a:p>
          <a:p>
            <a:r>
              <a:rPr lang="ja-JP" altLang="en-US" sz="1100" dirty="0" smtClean="0"/>
              <a:t>　　④　１０００歩動かしてみましょう。（</a:t>
            </a:r>
            <a:r>
              <a:rPr lang="en-US" altLang="ja-JP" sz="1100" dirty="0" smtClean="0"/>
              <a:t>※</a:t>
            </a:r>
            <a:r>
              <a:rPr lang="ja-JP" altLang="en-US" sz="1100" dirty="0" smtClean="0"/>
              <a:t>非常に大変ですよね！実際にはしません！）</a:t>
            </a:r>
            <a:endParaRPr lang="en-US" altLang="ja-JP" sz="1100" dirty="0" smtClean="0"/>
          </a:p>
        </p:txBody>
      </p:sp>
      <p:pic>
        <p:nvPicPr>
          <p:cNvPr id="4" name="図 3"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819" y="1077553"/>
            <a:ext cx="983065" cy="685859"/>
          </a:xfrm>
          <a:prstGeom prst="rect">
            <a:avLst/>
          </a:prstGeom>
        </p:spPr>
      </p:pic>
      <p:pic>
        <p:nvPicPr>
          <p:cNvPr id="16" name="図 15" descr="画面の領域"/>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3293" y="8348080"/>
            <a:ext cx="693594" cy="254790"/>
          </a:xfrm>
          <a:prstGeom prst="rect">
            <a:avLst/>
          </a:prstGeom>
        </p:spPr>
      </p:pic>
      <p:pic>
        <p:nvPicPr>
          <p:cNvPr id="42" name="図 41" descr="画面の領域"/>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7201" y="8977219"/>
            <a:ext cx="693594" cy="254790"/>
          </a:xfrm>
          <a:prstGeom prst="rect">
            <a:avLst/>
          </a:prstGeom>
        </p:spPr>
      </p:pic>
    </p:spTree>
    <p:extLst>
      <p:ext uri="{BB962C8B-B14F-4D97-AF65-F5344CB8AC3E}">
        <p14:creationId xmlns:p14="http://schemas.microsoft.com/office/powerpoint/2010/main" val="2307149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サブタイトル 2"/>
          <p:cNvSpPr>
            <a:spLocks noGrp="1"/>
          </p:cNvSpPr>
          <p:nvPr>
            <p:ph idx="4294967295"/>
          </p:nvPr>
        </p:nvSpPr>
        <p:spPr>
          <a:xfrm>
            <a:off x="0" y="156665"/>
            <a:ext cx="6388274" cy="434739"/>
          </a:xfrm>
        </p:spPr>
        <p:txBody>
          <a:bodyPr rtlCol="0">
            <a:noAutofit/>
          </a:bodyPr>
          <a:lstStyle/>
          <a:p>
            <a:pPr>
              <a:spcBef>
                <a:spcPts val="0"/>
              </a:spcBef>
              <a:buNone/>
              <a:defRPr/>
            </a:pPr>
            <a:r>
              <a:rPr lang="ja-JP" altLang="ja-JP"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１　</a:t>
            </a:r>
            <a:r>
              <a:rPr lang="en-US"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Scratch</a:t>
            </a:r>
            <a:r>
              <a:rPr lang="ja-JP" altLang="en-US"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の基本操作②</a:t>
            </a:r>
            <a:endParaRPr lang="ja-JP" altLang="ja-JP" sz="1600" b="1" kern="0" spc="32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 name="直線コネクタ 6"/>
          <p:cNvCxnSpPr/>
          <p:nvPr/>
        </p:nvCxnSpPr>
        <p:spPr>
          <a:xfrm>
            <a:off x="0" y="576942"/>
            <a:ext cx="6858000" cy="14463"/>
          </a:xfrm>
          <a:prstGeom prst="line">
            <a:avLst/>
          </a:prstGeom>
          <a:ln w="41275" cmpd="dbl"/>
        </p:spPr>
        <p:style>
          <a:lnRef idx="1">
            <a:schemeClr val="accent1"/>
          </a:lnRef>
          <a:fillRef idx="0">
            <a:schemeClr val="accent1"/>
          </a:fillRef>
          <a:effectRef idx="0">
            <a:schemeClr val="accent1"/>
          </a:effectRef>
          <a:fontRef idx="minor">
            <a:schemeClr val="tx1"/>
          </a:fontRef>
        </p:style>
      </p:cxn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2910" y="0"/>
            <a:ext cx="645090" cy="542871"/>
          </a:xfrm>
          <a:prstGeom prst="rect">
            <a:avLst/>
          </a:prstGeom>
        </p:spPr>
      </p:pic>
      <p:sp>
        <p:nvSpPr>
          <p:cNvPr id="11" name="正方形/長方形 10"/>
          <p:cNvSpPr/>
          <p:nvPr/>
        </p:nvSpPr>
        <p:spPr>
          <a:xfrm>
            <a:off x="377932" y="625475"/>
            <a:ext cx="6224346" cy="9156353"/>
          </a:xfrm>
          <a:prstGeom prst="rect">
            <a:avLst/>
          </a:prstGeom>
        </p:spPr>
        <p:txBody>
          <a:bodyPr wrap="square">
            <a:spAutoFit/>
          </a:bodyPr>
          <a:lstStyle/>
          <a:p>
            <a:r>
              <a:rPr lang="ja-JP" altLang="en-US" sz="1400" dirty="0" smtClean="0"/>
              <a:t>（４）プログラムを作る</a:t>
            </a:r>
            <a:r>
              <a:rPr lang="en-US" altLang="ja-JP" sz="1400" dirty="0" smtClean="0"/>
              <a:t>Ⅰ</a:t>
            </a:r>
            <a:r>
              <a:rPr lang="ja-JP" altLang="en-US" sz="1100" dirty="0"/>
              <a:t>　</a:t>
            </a:r>
            <a:endParaRPr lang="en-US" altLang="ja-JP" sz="1100" dirty="0" smtClean="0"/>
          </a:p>
          <a:p>
            <a:r>
              <a:rPr lang="ja-JP" altLang="en-US" sz="1100" dirty="0"/>
              <a:t>　</a:t>
            </a:r>
            <a:r>
              <a:rPr lang="ja-JP" altLang="en-US" sz="1100" dirty="0" smtClean="0"/>
              <a:t>　コンピュータの良いところは、</a:t>
            </a:r>
            <a:r>
              <a:rPr lang="ja-JP" altLang="en-US" sz="1100" dirty="0" smtClean="0">
                <a:solidFill>
                  <a:srgbClr val="FF0000"/>
                </a:solidFill>
              </a:rPr>
              <a:t>命令を自動的に何度でも実行してくれる</a:t>
            </a:r>
            <a:r>
              <a:rPr lang="ja-JP" altLang="en-US" sz="1100" dirty="0" smtClean="0"/>
              <a:t>ところにあります。</a:t>
            </a:r>
            <a:endParaRPr lang="en-US" altLang="ja-JP" sz="1100" dirty="0" smtClean="0"/>
          </a:p>
          <a:p>
            <a:r>
              <a:rPr lang="ja-JP" altLang="en-US" sz="1100" dirty="0"/>
              <a:t>　</a:t>
            </a:r>
            <a:r>
              <a:rPr lang="ja-JP" altLang="en-US" sz="1100" dirty="0" smtClean="0"/>
              <a:t>この</a:t>
            </a:r>
            <a:r>
              <a:rPr lang="ja-JP" altLang="en-US" sz="1100" dirty="0" smtClean="0">
                <a:solidFill>
                  <a:srgbClr val="FF0000"/>
                </a:solidFill>
              </a:rPr>
              <a:t>手順のことをプログラム</a:t>
            </a:r>
            <a:r>
              <a:rPr lang="ja-JP" altLang="en-US" sz="1100" dirty="0" smtClean="0"/>
              <a:t>といいます。プログラムは上から下へ、左から右へ流れます。</a:t>
            </a:r>
            <a:endParaRPr lang="en-US" altLang="ja-JP" sz="1100" dirty="0" smtClean="0"/>
          </a:p>
          <a:p>
            <a:r>
              <a:rPr lang="ja-JP" altLang="en-US" sz="1100" dirty="0"/>
              <a:t>　</a:t>
            </a:r>
            <a:r>
              <a:rPr lang="ja-JP" altLang="en-US" sz="1100" dirty="0" smtClean="0"/>
              <a:t>　では、実際にプログラムを作っていきます。</a:t>
            </a:r>
            <a:endParaRPr lang="en-US" altLang="ja-JP" sz="1100" dirty="0" smtClean="0"/>
          </a:p>
          <a:p>
            <a:endParaRPr lang="en-US" altLang="ja-JP" sz="1100" dirty="0" smtClean="0"/>
          </a:p>
          <a:p>
            <a:r>
              <a:rPr lang="ja-JP" altLang="en-US" sz="1100" dirty="0"/>
              <a:t>　</a:t>
            </a:r>
            <a:r>
              <a:rPr lang="ja-JP" altLang="en-US" sz="1100" dirty="0" smtClean="0"/>
              <a:t>　①　　　　　　を「スクリプトエリア」にドラッグします。</a:t>
            </a:r>
            <a:endParaRPr lang="en-US" altLang="ja-JP" sz="1100" dirty="0" smtClean="0"/>
          </a:p>
          <a:p>
            <a:endParaRPr lang="en-US" altLang="ja-JP" sz="1100" dirty="0"/>
          </a:p>
          <a:p>
            <a:r>
              <a:rPr lang="ja-JP" altLang="en-US" sz="1100" dirty="0" smtClean="0"/>
              <a:t>　　②「カテゴリー」の中から、「制御」をクリックします。</a:t>
            </a:r>
            <a:endParaRPr lang="en-US" altLang="ja-JP" sz="1100" dirty="0" smtClean="0"/>
          </a:p>
          <a:p>
            <a:endParaRPr lang="en-US" altLang="ja-JP" sz="1100" dirty="0"/>
          </a:p>
          <a:p>
            <a:r>
              <a:rPr lang="ja-JP" altLang="en-US" sz="1100" dirty="0" smtClean="0"/>
              <a:t>　　③　　　　　　を「スクリプトエリア」にドラッグし、　　　　　に近づけます。</a:t>
            </a:r>
            <a:endParaRPr lang="en-US" altLang="ja-JP" sz="1100" dirty="0" smtClean="0"/>
          </a:p>
          <a:p>
            <a:endParaRPr lang="en-US" altLang="ja-JP" sz="1100" dirty="0"/>
          </a:p>
          <a:p>
            <a:endParaRPr lang="en-US" altLang="ja-JP" sz="1100" dirty="0" smtClean="0"/>
          </a:p>
          <a:p>
            <a:r>
              <a:rPr lang="ja-JP" altLang="en-US" sz="1100" dirty="0"/>
              <a:t>　</a:t>
            </a:r>
            <a:r>
              <a:rPr lang="ja-JP" altLang="en-US" sz="1100" dirty="0" smtClean="0"/>
              <a:t>　　　灰色の影が出て、　　　　　を囲んだら、マウスを離します。</a:t>
            </a:r>
            <a:endParaRPr lang="en-US" altLang="ja-JP" sz="1100" dirty="0" smtClean="0"/>
          </a:p>
          <a:p>
            <a:endParaRPr lang="en-US" altLang="ja-JP" sz="1100" dirty="0"/>
          </a:p>
          <a:p>
            <a:r>
              <a:rPr lang="ja-JP" altLang="en-US" sz="1100" dirty="0"/>
              <a:t>　</a:t>
            </a:r>
            <a:r>
              <a:rPr lang="ja-JP" altLang="en-US" sz="1100" dirty="0" smtClean="0"/>
              <a:t>　④　　　　　　　が出来上がります。</a:t>
            </a:r>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r>
              <a:rPr lang="ja-JP" altLang="en-US" sz="1100" dirty="0"/>
              <a:t>　</a:t>
            </a:r>
            <a:r>
              <a:rPr lang="ja-JP" altLang="en-US" sz="1100" dirty="0" smtClean="0"/>
              <a:t>　⑤　　　　　　　をクリックすると、ネコが走るように右に向かって動きます。</a:t>
            </a:r>
            <a:endParaRPr lang="en-US" altLang="ja-JP" sz="1100" dirty="0" smtClean="0"/>
          </a:p>
          <a:p>
            <a:r>
              <a:rPr lang="ja-JP" altLang="en-US" sz="1100" dirty="0"/>
              <a:t>　</a:t>
            </a:r>
            <a:r>
              <a:rPr lang="ja-JP" altLang="en-US" sz="1100" dirty="0" smtClean="0"/>
              <a:t>　　　　　　　　　プログラム実行中であれば、ネコのしっぽをドラッグして、ステージ上に</a:t>
            </a:r>
            <a:endParaRPr lang="en-US" altLang="ja-JP" sz="1100" dirty="0" smtClean="0"/>
          </a:p>
          <a:p>
            <a:r>
              <a:rPr lang="ja-JP" altLang="en-US" sz="1100" dirty="0"/>
              <a:t>　</a:t>
            </a:r>
            <a:r>
              <a:rPr lang="ja-JP" altLang="en-US" sz="1100" dirty="0" smtClean="0"/>
              <a:t>　　　　　　　　　戻しても、ネコはずっと右に向かって動き続けます。</a:t>
            </a:r>
            <a:endParaRPr lang="en-US" altLang="ja-JP" sz="1100" dirty="0" smtClean="0"/>
          </a:p>
          <a:p>
            <a:r>
              <a:rPr lang="ja-JP" altLang="en-US" sz="1100" dirty="0"/>
              <a:t>　</a:t>
            </a:r>
            <a:r>
              <a:rPr lang="ja-JP" altLang="en-US" sz="1100" dirty="0" smtClean="0"/>
              <a:t>　　　　　　　　　　（</a:t>
            </a:r>
            <a:r>
              <a:rPr lang="en-US" altLang="ja-JP" sz="1100" dirty="0" smtClean="0"/>
              <a:t>※</a:t>
            </a:r>
            <a:r>
              <a:rPr lang="ja-JP" altLang="en-US" sz="1100" dirty="0" smtClean="0"/>
              <a:t>実行中のブロックは、黄色の枠で囲まれます）</a:t>
            </a:r>
            <a:endParaRPr lang="en-US" altLang="ja-JP" sz="1100" dirty="0" smtClean="0"/>
          </a:p>
          <a:p>
            <a:endParaRPr lang="en-US" altLang="ja-JP" sz="1100" dirty="0" smtClean="0"/>
          </a:p>
          <a:p>
            <a:r>
              <a:rPr lang="ja-JP" altLang="en-US" sz="1100" dirty="0"/>
              <a:t>　</a:t>
            </a:r>
            <a:r>
              <a:rPr lang="ja-JP" altLang="en-US" sz="1100" dirty="0" smtClean="0"/>
              <a:t>　⑥「ステージ」の左上にある　　（赤信号）ボタンをクリックすると、ネコが止まります。</a:t>
            </a:r>
            <a:endParaRPr lang="en-US" altLang="ja-JP" sz="1100" dirty="0" smtClean="0"/>
          </a:p>
          <a:p>
            <a:r>
              <a:rPr lang="ja-JP" altLang="en-US" sz="1100" dirty="0"/>
              <a:t>　</a:t>
            </a:r>
            <a:r>
              <a:rPr lang="ja-JP" altLang="en-US" sz="1100" dirty="0" smtClean="0"/>
              <a:t>　　　　　　　　　　（</a:t>
            </a:r>
            <a:r>
              <a:rPr lang="en-US" altLang="ja-JP" sz="1100" dirty="0" smtClean="0"/>
              <a:t>※</a:t>
            </a:r>
            <a:r>
              <a:rPr lang="ja-JP" altLang="en-US" sz="1100" dirty="0" smtClean="0"/>
              <a:t>プログラム実行が解除されるので、黄色の枠が消えます）</a:t>
            </a:r>
            <a:endParaRPr lang="en-US" altLang="ja-JP" sz="1100" dirty="0" smtClean="0"/>
          </a:p>
          <a:p>
            <a:endParaRPr lang="en-US" altLang="ja-JP" sz="1100" dirty="0"/>
          </a:p>
          <a:p>
            <a:r>
              <a:rPr lang="ja-JP" altLang="en-US" sz="1100" dirty="0" smtClean="0"/>
              <a:t>　　⑦　　（緑の旗）ボタンはスクリプトのスタートボタンですが、今はまだスタートしません。</a:t>
            </a:r>
            <a:endParaRPr lang="en-US" altLang="ja-JP" sz="1100" dirty="0" smtClean="0"/>
          </a:p>
          <a:p>
            <a:endParaRPr lang="en-US" altLang="ja-JP" sz="1100" dirty="0"/>
          </a:p>
          <a:p>
            <a:r>
              <a:rPr lang="ja-JP" altLang="en-US" sz="1100" dirty="0" smtClean="0"/>
              <a:t>　　⑧「カテゴリー」の中から「イベント」をクリックします。</a:t>
            </a:r>
            <a:endParaRPr lang="en-US" altLang="ja-JP" sz="1100" dirty="0" smtClean="0"/>
          </a:p>
          <a:p>
            <a:endParaRPr lang="en-US" altLang="ja-JP" sz="1100" dirty="0"/>
          </a:p>
          <a:p>
            <a:r>
              <a:rPr lang="ja-JP" altLang="en-US" sz="1100" dirty="0" smtClean="0"/>
              <a:t>　　⑨　　　　　　　を「スクリプトエリア」にドラッグして、　　　　　　　の上に付けます。</a:t>
            </a:r>
            <a:endParaRPr lang="en-US" altLang="ja-JP" sz="1100" dirty="0" smtClean="0"/>
          </a:p>
          <a:p>
            <a:endParaRPr lang="en-US" altLang="ja-JP" sz="1100" dirty="0"/>
          </a:p>
          <a:p>
            <a:endParaRPr lang="en-US" altLang="ja-JP" sz="1100" dirty="0" smtClean="0"/>
          </a:p>
          <a:p>
            <a:endParaRPr lang="en-US" altLang="ja-JP" sz="1100" dirty="0"/>
          </a:p>
          <a:p>
            <a:r>
              <a:rPr lang="ja-JP" altLang="en-US" sz="1100" dirty="0" smtClean="0"/>
              <a:t>　　⑩  きちんとブロックがくっついたら、　　をクリックしてみます。</a:t>
            </a:r>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endParaRPr lang="en-US" altLang="ja-JP" sz="1100" dirty="0"/>
          </a:p>
          <a:p>
            <a:r>
              <a:rPr lang="ja-JP" altLang="en-US" sz="1100" dirty="0" smtClean="0"/>
              <a:t>　</a:t>
            </a:r>
            <a:endParaRPr lang="en-US" altLang="ja-JP" sz="1100" dirty="0" smtClean="0"/>
          </a:p>
          <a:p>
            <a:r>
              <a:rPr lang="ja-JP" altLang="en-US" sz="1100" dirty="0"/>
              <a:t>　</a:t>
            </a:r>
            <a:r>
              <a:rPr lang="ja-JP" altLang="en-US" sz="1100" dirty="0" smtClean="0"/>
              <a:t>　⑪ 動いたら、　ボタンで止めてみます。</a:t>
            </a:r>
            <a:endParaRPr lang="en-US" altLang="ja-JP" sz="1100" dirty="0" smtClean="0"/>
          </a:p>
          <a:p>
            <a:endParaRPr lang="en-US" altLang="ja-JP" sz="1100" dirty="0"/>
          </a:p>
          <a:p>
            <a:endParaRPr lang="en-US" altLang="ja-JP" sz="1100" dirty="0" smtClean="0"/>
          </a:p>
          <a:p>
            <a:r>
              <a:rPr lang="ja-JP" altLang="en-US" sz="1100" dirty="0"/>
              <a:t>　</a:t>
            </a:r>
            <a:r>
              <a:rPr lang="ja-JP" altLang="en-US" sz="1100" dirty="0" smtClean="0"/>
              <a:t>　</a:t>
            </a:r>
            <a:r>
              <a:rPr lang="en-US" altLang="ja-JP" sz="1100" dirty="0" smtClean="0"/>
              <a:t>※</a:t>
            </a:r>
            <a:r>
              <a:rPr lang="ja-JP" altLang="en-US" sz="1100" dirty="0" smtClean="0"/>
              <a:t>　「スクリプトエリア」で、命令「ブロック」を組み合わせるとプログラムになります。</a:t>
            </a:r>
            <a:endParaRPr lang="en-US" altLang="ja-JP" sz="1100" dirty="0" smtClean="0"/>
          </a:p>
          <a:p>
            <a:r>
              <a:rPr lang="ja-JP" altLang="en-US" sz="1100" dirty="0"/>
              <a:t>　</a:t>
            </a:r>
            <a:r>
              <a:rPr lang="ja-JP" altLang="en-US" sz="1100" dirty="0" smtClean="0"/>
              <a:t>　　スクラッチでは、プログラムのことを、</a:t>
            </a:r>
            <a:r>
              <a:rPr lang="ja-JP" altLang="en-US" sz="1100" dirty="0" smtClean="0">
                <a:solidFill>
                  <a:srgbClr val="FF0000"/>
                </a:solidFill>
              </a:rPr>
              <a:t>スクリプト</a:t>
            </a:r>
            <a:r>
              <a:rPr lang="ja-JP" altLang="en-US" sz="1100" dirty="0" smtClean="0"/>
              <a:t>と呼んでいます。スクリプトは、文に　　　</a:t>
            </a:r>
            <a:endParaRPr lang="en-US" altLang="ja-JP" sz="1100" dirty="0" smtClean="0"/>
          </a:p>
          <a:p>
            <a:r>
              <a:rPr lang="ja-JP" altLang="en-US" sz="1100" dirty="0"/>
              <a:t>　</a:t>
            </a:r>
            <a:r>
              <a:rPr lang="ja-JP" altLang="en-US" sz="1100" dirty="0" smtClean="0"/>
              <a:t>　　なっているので、児童生徒にも分かりやすくなってます。</a:t>
            </a:r>
            <a:endParaRPr lang="en-US" altLang="ja-JP" sz="1100" dirty="0" smtClean="0"/>
          </a:p>
          <a:p>
            <a:endParaRPr lang="en-US" altLang="ja-JP" sz="1100" dirty="0"/>
          </a:p>
          <a:p>
            <a:r>
              <a:rPr lang="ja-JP" altLang="en-US" sz="1100" dirty="0" smtClean="0"/>
              <a:t>　　　　　　　　　　　</a:t>
            </a:r>
            <a:r>
              <a:rPr lang="ja-JP" altLang="en-US" sz="1400" dirty="0" smtClean="0"/>
              <a:t>「緑の旗がクリックされたとき、ずっと１０歩動かす」</a:t>
            </a:r>
            <a:endParaRPr lang="en-US" altLang="ja-JP" sz="1400" dirty="0" smtClean="0"/>
          </a:p>
          <a:p>
            <a:endParaRPr lang="en-US" altLang="ja-JP" sz="1100" dirty="0"/>
          </a:p>
          <a:p>
            <a:endParaRPr lang="en-US" altLang="ja-JP" sz="1100" dirty="0" smtClean="0"/>
          </a:p>
          <a:p>
            <a:endParaRPr lang="en-US" altLang="ja-JP" sz="1100" dirty="0"/>
          </a:p>
        </p:txBody>
      </p:sp>
      <p:pic>
        <p:nvPicPr>
          <p:cNvPr id="20" name="図 19"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118" y="1522857"/>
            <a:ext cx="693594" cy="254790"/>
          </a:xfrm>
          <a:prstGeom prst="rect">
            <a:avLst/>
          </a:prstGeom>
        </p:spPr>
      </p:pic>
      <p:pic>
        <p:nvPicPr>
          <p:cNvPr id="2" name="図 1"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3118" y="2163694"/>
            <a:ext cx="693594" cy="472234"/>
          </a:xfrm>
          <a:prstGeom prst="rect">
            <a:avLst/>
          </a:prstGeom>
        </p:spPr>
      </p:pic>
      <p:pic>
        <p:nvPicPr>
          <p:cNvPr id="22" name="図 21"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5754" y="2184854"/>
            <a:ext cx="693594" cy="254790"/>
          </a:xfrm>
          <a:prstGeom prst="rect">
            <a:avLst/>
          </a:prstGeom>
        </p:spPr>
      </p:pic>
      <p:pic>
        <p:nvPicPr>
          <p:cNvPr id="23" name="図 22"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6241" y="2686474"/>
            <a:ext cx="693594" cy="254790"/>
          </a:xfrm>
          <a:prstGeom prst="rect">
            <a:avLst/>
          </a:prstGeom>
        </p:spPr>
      </p:pic>
      <p:pic>
        <p:nvPicPr>
          <p:cNvPr id="3" name="図 2" descr="画面の領域"/>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3118" y="2996449"/>
            <a:ext cx="811417" cy="575182"/>
          </a:xfrm>
          <a:prstGeom prst="rect">
            <a:avLst/>
          </a:prstGeom>
        </p:spPr>
      </p:pic>
      <p:pic>
        <p:nvPicPr>
          <p:cNvPr id="25" name="図 24" descr="画面の領域"/>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7763" y="3828559"/>
            <a:ext cx="811417" cy="575182"/>
          </a:xfrm>
          <a:prstGeom prst="rect">
            <a:avLst/>
          </a:prstGeom>
        </p:spPr>
      </p:pic>
      <p:pic>
        <p:nvPicPr>
          <p:cNvPr id="9" name="図 8" descr="画面の領域"/>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51081" y="4736116"/>
            <a:ext cx="172926" cy="178690"/>
          </a:xfrm>
          <a:prstGeom prst="rect">
            <a:avLst/>
          </a:prstGeom>
        </p:spPr>
      </p:pic>
      <p:pic>
        <p:nvPicPr>
          <p:cNvPr id="13" name="図 12" descr="画面の領域"/>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3118" y="5178187"/>
            <a:ext cx="236240" cy="251482"/>
          </a:xfrm>
          <a:prstGeom prst="rect">
            <a:avLst/>
          </a:prstGeom>
        </p:spPr>
      </p:pic>
      <p:pic>
        <p:nvPicPr>
          <p:cNvPr id="17" name="図 16" descr="画面の領域"/>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6520" y="5793340"/>
            <a:ext cx="996442" cy="373000"/>
          </a:xfrm>
          <a:prstGeom prst="rect">
            <a:avLst/>
          </a:prstGeom>
        </p:spPr>
      </p:pic>
      <p:pic>
        <p:nvPicPr>
          <p:cNvPr id="30" name="図 29" descr="画面の領域"/>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52551" y="5918896"/>
            <a:ext cx="811417" cy="575182"/>
          </a:xfrm>
          <a:prstGeom prst="rect">
            <a:avLst/>
          </a:prstGeom>
        </p:spPr>
      </p:pic>
      <p:pic>
        <p:nvPicPr>
          <p:cNvPr id="31" name="図 30" descr="画面の領域"/>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67286" y="6535400"/>
            <a:ext cx="236240" cy="251482"/>
          </a:xfrm>
          <a:prstGeom prst="rect">
            <a:avLst/>
          </a:prstGeom>
        </p:spPr>
      </p:pic>
      <p:pic>
        <p:nvPicPr>
          <p:cNvPr id="18" name="図 17" descr="画面の領域"/>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0156" y="6736854"/>
            <a:ext cx="929170" cy="873318"/>
          </a:xfrm>
          <a:prstGeom prst="rect">
            <a:avLst/>
          </a:prstGeom>
        </p:spPr>
      </p:pic>
      <p:pic>
        <p:nvPicPr>
          <p:cNvPr id="33" name="図 32" descr="画面の領域"/>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80249" y="7747586"/>
            <a:ext cx="172926" cy="178690"/>
          </a:xfrm>
          <a:prstGeom prst="rect">
            <a:avLst/>
          </a:prstGeom>
        </p:spPr>
      </p:pic>
      <p:pic>
        <p:nvPicPr>
          <p:cNvPr id="34" name="図 33" descr="画面の領域"/>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40156" y="8859074"/>
            <a:ext cx="929170" cy="873318"/>
          </a:xfrm>
          <a:prstGeom prst="rect">
            <a:avLst/>
          </a:prstGeom>
        </p:spPr>
      </p:pic>
    </p:spTree>
    <p:extLst>
      <p:ext uri="{BB962C8B-B14F-4D97-AF65-F5344CB8AC3E}">
        <p14:creationId xmlns:p14="http://schemas.microsoft.com/office/powerpoint/2010/main" val="3085770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サブタイトル 2"/>
          <p:cNvSpPr>
            <a:spLocks noGrp="1"/>
          </p:cNvSpPr>
          <p:nvPr>
            <p:ph idx="4294967295"/>
          </p:nvPr>
        </p:nvSpPr>
        <p:spPr>
          <a:xfrm>
            <a:off x="0" y="156665"/>
            <a:ext cx="6388274" cy="434739"/>
          </a:xfrm>
        </p:spPr>
        <p:txBody>
          <a:bodyPr rtlCol="0">
            <a:noAutofit/>
          </a:bodyPr>
          <a:lstStyle/>
          <a:p>
            <a:pPr>
              <a:spcBef>
                <a:spcPts val="0"/>
              </a:spcBef>
              <a:buNone/>
              <a:defRPr/>
            </a:pPr>
            <a:r>
              <a:rPr lang="ja-JP" altLang="ja-JP"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１　</a:t>
            </a:r>
            <a:r>
              <a:rPr lang="en-US"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Scratch</a:t>
            </a:r>
            <a:r>
              <a:rPr lang="ja-JP" altLang="en-US"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の基本操作③</a:t>
            </a:r>
            <a:endParaRPr lang="ja-JP" altLang="ja-JP" sz="1600" b="1" kern="0" spc="32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 name="直線コネクタ 6"/>
          <p:cNvCxnSpPr/>
          <p:nvPr/>
        </p:nvCxnSpPr>
        <p:spPr>
          <a:xfrm>
            <a:off x="0" y="576942"/>
            <a:ext cx="6858000" cy="14463"/>
          </a:xfrm>
          <a:prstGeom prst="line">
            <a:avLst/>
          </a:prstGeom>
          <a:ln w="41275" cmpd="dbl"/>
        </p:spPr>
        <p:style>
          <a:lnRef idx="1">
            <a:schemeClr val="accent1"/>
          </a:lnRef>
          <a:fillRef idx="0">
            <a:schemeClr val="accent1"/>
          </a:fillRef>
          <a:effectRef idx="0">
            <a:schemeClr val="accent1"/>
          </a:effectRef>
          <a:fontRef idx="minor">
            <a:schemeClr val="tx1"/>
          </a:fontRef>
        </p:style>
      </p:cxn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2910" y="0"/>
            <a:ext cx="645090" cy="542871"/>
          </a:xfrm>
          <a:prstGeom prst="rect">
            <a:avLst/>
          </a:prstGeom>
        </p:spPr>
      </p:pic>
      <p:sp>
        <p:nvSpPr>
          <p:cNvPr id="11" name="正方形/長方形 10"/>
          <p:cNvSpPr/>
          <p:nvPr/>
        </p:nvSpPr>
        <p:spPr>
          <a:xfrm>
            <a:off x="377932" y="625475"/>
            <a:ext cx="6348332" cy="9110186"/>
          </a:xfrm>
          <a:prstGeom prst="rect">
            <a:avLst/>
          </a:prstGeom>
        </p:spPr>
        <p:txBody>
          <a:bodyPr wrap="square">
            <a:spAutoFit/>
          </a:bodyPr>
          <a:lstStyle/>
          <a:p>
            <a:r>
              <a:rPr lang="ja-JP" altLang="en-US" sz="1400" dirty="0" smtClean="0"/>
              <a:t>（５）プログラムを作る</a:t>
            </a:r>
            <a:r>
              <a:rPr lang="en-US" altLang="ja-JP" sz="1400" dirty="0"/>
              <a:t>Ⅱ</a:t>
            </a:r>
            <a:endParaRPr lang="en-US" altLang="ja-JP" sz="1100" dirty="0" smtClean="0"/>
          </a:p>
          <a:p>
            <a:r>
              <a:rPr lang="ja-JP" altLang="en-US" sz="1100" dirty="0"/>
              <a:t>　</a:t>
            </a:r>
            <a:r>
              <a:rPr lang="ja-JP" altLang="en-US" sz="1100" dirty="0" smtClean="0"/>
              <a:t>　いまのスクリプトだと、ネコが右に行ったまま戻ってこない状態になっていますので、</a:t>
            </a:r>
            <a:endParaRPr lang="en-US" altLang="ja-JP" sz="1100" dirty="0" smtClean="0"/>
          </a:p>
          <a:p>
            <a:r>
              <a:rPr lang="ja-JP" altLang="en-US" sz="1100" dirty="0"/>
              <a:t>　</a:t>
            </a:r>
            <a:r>
              <a:rPr lang="ja-JP" altLang="en-US" sz="1100" dirty="0" smtClean="0"/>
              <a:t>戻ってくるようにします。</a:t>
            </a:r>
            <a:endParaRPr lang="en-US" altLang="ja-JP" sz="1100" dirty="0" smtClean="0"/>
          </a:p>
          <a:p>
            <a:r>
              <a:rPr lang="ja-JP" altLang="en-US" sz="1100" dirty="0"/>
              <a:t>　</a:t>
            </a:r>
            <a:r>
              <a:rPr lang="ja-JP" altLang="en-US" sz="1100" dirty="0" smtClean="0"/>
              <a:t>　</a:t>
            </a:r>
            <a:endParaRPr lang="en-US" altLang="ja-JP" sz="1100" dirty="0" smtClean="0"/>
          </a:p>
          <a:p>
            <a:r>
              <a:rPr lang="ja-JP" altLang="en-US" sz="1100" dirty="0"/>
              <a:t>　</a:t>
            </a:r>
            <a:r>
              <a:rPr lang="ja-JP" altLang="en-US" sz="1100" dirty="0" smtClean="0"/>
              <a:t>　①「カテゴリー」の中から、「動き」をクリックします。</a:t>
            </a:r>
            <a:endParaRPr lang="en-US" altLang="ja-JP" sz="1100" dirty="0" smtClean="0"/>
          </a:p>
          <a:p>
            <a:r>
              <a:rPr lang="ja-JP" altLang="en-US" sz="1100" dirty="0"/>
              <a:t>　</a:t>
            </a:r>
            <a:r>
              <a:rPr lang="ja-JP" altLang="en-US" sz="1100" dirty="0" smtClean="0"/>
              <a:t>　</a:t>
            </a:r>
            <a:endParaRPr lang="en-US" altLang="ja-JP" sz="1100" dirty="0" smtClean="0"/>
          </a:p>
          <a:p>
            <a:r>
              <a:rPr lang="ja-JP" altLang="en-US" sz="1100" dirty="0"/>
              <a:t>　</a:t>
            </a:r>
            <a:r>
              <a:rPr lang="ja-JP" altLang="en-US" sz="1100" dirty="0" smtClean="0"/>
              <a:t>　②　　　　　　　　　を「スクリプトエリア」にある　　　　　の下に入れて、　をクリッ　　</a:t>
            </a:r>
            <a:endParaRPr lang="en-US" altLang="ja-JP" sz="1100" dirty="0" smtClean="0"/>
          </a:p>
          <a:p>
            <a:r>
              <a:rPr lang="ja-JP" altLang="en-US" sz="1100" dirty="0"/>
              <a:t>　</a:t>
            </a:r>
            <a:r>
              <a:rPr lang="ja-JP" altLang="en-US" sz="1100" dirty="0" smtClean="0"/>
              <a:t>　　</a:t>
            </a:r>
            <a:endParaRPr lang="en-US" altLang="ja-JP" sz="1100" dirty="0" smtClean="0"/>
          </a:p>
          <a:p>
            <a:r>
              <a:rPr lang="ja-JP" altLang="en-US" sz="1100" dirty="0"/>
              <a:t>　</a:t>
            </a:r>
            <a:r>
              <a:rPr lang="ja-JP" altLang="en-US" sz="1100" dirty="0" smtClean="0"/>
              <a:t>　　</a:t>
            </a:r>
            <a:r>
              <a:rPr lang="ja-JP" altLang="en-US" sz="1100" dirty="0" err="1" smtClean="0"/>
              <a:t>クします</a:t>
            </a:r>
            <a:r>
              <a:rPr lang="ja-JP" altLang="en-US" sz="1100" dirty="0" smtClean="0"/>
              <a:t>。</a:t>
            </a:r>
            <a:endParaRPr lang="en-US" altLang="ja-JP" sz="1100" dirty="0" smtClean="0"/>
          </a:p>
          <a:p>
            <a:endParaRPr lang="en-US" altLang="ja-JP" sz="1100" dirty="0"/>
          </a:p>
          <a:p>
            <a:endParaRPr lang="en-US" altLang="ja-JP" sz="1100" dirty="0" smtClean="0"/>
          </a:p>
          <a:p>
            <a:endParaRPr lang="en-US" altLang="ja-JP" sz="1100" dirty="0"/>
          </a:p>
          <a:p>
            <a:r>
              <a:rPr lang="ja-JP" altLang="en-US" sz="1100" dirty="0" smtClean="0"/>
              <a:t>　　③ 画面端に着いたら、跳ね返りますが、上下逆さまになって跳ね返りますので、</a:t>
            </a:r>
            <a:endParaRPr lang="en-US" altLang="ja-JP" sz="1100" dirty="0" smtClean="0"/>
          </a:p>
          <a:p>
            <a:r>
              <a:rPr lang="ja-JP" altLang="en-US" sz="1100" dirty="0"/>
              <a:t>　</a:t>
            </a:r>
            <a:r>
              <a:rPr lang="ja-JP" altLang="en-US" sz="1100" dirty="0" smtClean="0"/>
              <a:t>　 「スプライトエリア」にある、向きの数字の部分をクリックします。</a:t>
            </a:r>
            <a:endParaRPr lang="en-US" altLang="ja-JP" sz="1100" dirty="0" smtClean="0"/>
          </a:p>
          <a:p>
            <a:r>
              <a:rPr lang="ja-JP" altLang="en-US" sz="1100" dirty="0"/>
              <a:t>　 </a:t>
            </a:r>
            <a:r>
              <a:rPr lang="ja-JP" altLang="en-US" sz="1100" dirty="0" smtClean="0"/>
              <a:t>　すると、詳細が出てくるので、回転の種類にある「▶◀」をクリックします。</a:t>
            </a:r>
            <a:endParaRPr lang="en-US" altLang="ja-JP" sz="1100" dirty="0" smtClean="0"/>
          </a:p>
          <a:p>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endParaRPr lang="en-US" altLang="ja-JP" sz="1100" dirty="0"/>
          </a:p>
          <a:p>
            <a:r>
              <a:rPr lang="ja-JP" altLang="en-US" sz="1100" dirty="0" smtClean="0"/>
              <a:t>　　④ 滑らかに左右を移動することが出来ましたが、スケートのように滑っているように見え</a:t>
            </a:r>
            <a:endParaRPr lang="en-US" altLang="ja-JP" sz="1100" dirty="0" smtClean="0"/>
          </a:p>
          <a:p>
            <a:r>
              <a:rPr lang="ja-JP" altLang="en-US" sz="1100" dirty="0"/>
              <a:t>　</a:t>
            </a:r>
            <a:r>
              <a:rPr lang="ja-JP" altLang="en-US" sz="1100" dirty="0" smtClean="0"/>
              <a:t>　 るので、アニメーション風にします。「カテゴリー」の上にあるタブから「コスチューム」　　</a:t>
            </a:r>
            <a:endParaRPr lang="en-US" altLang="ja-JP" sz="1100" dirty="0" smtClean="0"/>
          </a:p>
          <a:p>
            <a:r>
              <a:rPr lang="ja-JP" altLang="en-US" sz="1100" dirty="0"/>
              <a:t>　</a:t>
            </a:r>
            <a:r>
              <a:rPr lang="ja-JP" altLang="en-US" sz="1100" dirty="0" smtClean="0"/>
              <a:t>　 をクリックします。</a:t>
            </a:r>
            <a:endParaRPr lang="en-US" altLang="ja-JP" sz="1100" dirty="0" smtClean="0"/>
          </a:p>
          <a:p>
            <a:endParaRPr lang="en-US" altLang="ja-JP" sz="1100" dirty="0"/>
          </a:p>
          <a:p>
            <a:endParaRPr lang="en-US" altLang="ja-JP" sz="1100" dirty="0" smtClean="0"/>
          </a:p>
          <a:p>
            <a:endParaRPr lang="en-US" altLang="ja-JP" sz="1100" dirty="0"/>
          </a:p>
          <a:p>
            <a:r>
              <a:rPr lang="ja-JP" altLang="en-US" sz="1100" dirty="0" smtClean="0"/>
              <a:t>　　⑤ 初期（デフォルト）</a:t>
            </a:r>
            <a:r>
              <a:rPr lang="ja-JP" altLang="en-US" sz="1100" dirty="0"/>
              <a:t>の</a:t>
            </a:r>
            <a:r>
              <a:rPr lang="ja-JP" altLang="en-US" sz="1100" dirty="0" smtClean="0"/>
              <a:t>段階では、ネコの「コスチューム」は２種類あります。</a:t>
            </a:r>
            <a:endParaRPr lang="en-US" altLang="ja-JP" sz="1100" dirty="0" smtClean="0"/>
          </a:p>
          <a:p>
            <a:r>
              <a:rPr lang="ja-JP" altLang="en-US" sz="1100" dirty="0"/>
              <a:t>　</a:t>
            </a:r>
            <a:r>
              <a:rPr lang="ja-JP" altLang="en-US" sz="1100" dirty="0" smtClean="0"/>
              <a:t>　　　　　　　　　　　</a:t>
            </a:r>
            <a:endParaRPr lang="en-US" altLang="ja-JP" sz="1100" dirty="0" smtClean="0"/>
          </a:p>
          <a:p>
            <a:r>
              <a:rPr lang="ja-JP" altLang="en-US" sz="1100" dirty="0"/>
              <a:t>　</a:t>
            </a:r>
            <a:r>
              <a:rPr lang="ja-JP" altLang="en-US" sz="1100" dirty="0" smtClean="0"/>
              <a:t>　　　　　　　　　　　　それぞれの「コスチューム」をクリックすると、「スプライト」の</a:t>
            </a:r>
            <a:endParaRPr lang="en-US" altLang="ja-JP" sz="1100" dirty="0" smtClean="0"/>
          </a:p>
          <a:p>
            <a:r>
              <a:rPr lang="ja-JP" altLang="en-US" sz="1100" dirty="0"/>
              <a:t>　</a:t>
            </a:r>
            <a:r>
              <a:rPr lang="ja-JP" altLang="en-US" sz="1100" dirty="0" smtClean="0"/>
              <a:t>　　　　　　　　　　　ネコが変わります。交互にクリックすると、アニメーションのように</a:t>
            </a:r>
            <a:endParaRPr lang="en-US" altLang="ja-JP" sz="1100" dirty="0" smtClean="0"/>
          </a:p>
          <a:p>
            <a:r>
              <a:rPr lang="ja-JP" altLang="en-US" sz="1100" dirty="0"/>
              <a:t>　</a:t>
            </a:r>
            <a:r>
              <a:rPr lang="ja-JP" altLang="en-US" sz="1100" dirty="0" smtClean="0"/>
              <a:t>　　　　　　　　　　　ネコが動きます。</a:t>
            </a:r>
            <a:endParaRPr lang="en-US" altLang="ja-JP" sz="1100" dirty="0" smtClean="0"/>
          </a:p>
          <a:p>
            <a:endParaRPr lang="en-US" altLang="ja-JP" sz="1100" dirty="0"/>
          </a:p>
          <a:p>
            <a:r>
              <a:rPr lang="ja-JP" altLang="en-US" sz="1100" dirty="0" smtClean="0"/>
              <a:t>　　　　　　　　　　　　　</a:t>
            </a:r>
            <a:r>
              <a:rPr lang="en-US" altLang="ja-JP" sz="1100" dirty="0" smtClean="0"/>
              <a:t>※</a:t>
            </a:r>
            <a:r>
              <a:rPr lang="ja-JP" altLang="en-US" sz="1100" dirty="0" smtClean="0"/>
              <a:t>　ネコは初期の「スプライト」ですが、この画面から、さまざまな</a:t>
            </a:r>
            <a:endParaRPr lang="en-US" altLang="ja-JP" sz="1100" dirty="0" smtClean="0"/>
          </a:p>
          <a:p>
            <a:r>
              <a:rPr lang="ja-JP" altLang="en-US" sz="1100" dirty="0"/>
              <a:t>　</a:t>
            </a:r>
            <a:r>
              <a:rPr lang="ja-JP" altLang="en-US" sz="1100" dirty="0" smtClean="0"/>
              <a:t>　　　　　　　　　　　　　　スプライトを選んで動かすことができます。ライブラリには多数</a:t>
            </a:r>
            <a:endParaRPr lang="en-US" altLang="ja-JP" sz="1100" dirty="0" smtClean="0"/>
          </a:p>
          <a:p>
            <a:r>
              <a:rPr lang="ja-JP" altLang="en-US" sz="1100" dirty="0"/>
              <a:t>　</a:t>
            </a:r>
            <a:r>
              <a:rPr lang="ja-JP" altLang="en-US" sz="1100" dirty="0" smtClean="0"/>
              <a:t>　　　　　　　　　　　　　　用意されていますが、自分で作ることも可能です。</a:t>
            </a:r>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endParaRPr lang="en-US" altLang="ja-JP" sz="1100" dirty="0"/>
          </a:p>
          <a:p>
            <a:r>
              <a:rPr lang="ja-JP" altLang="en-US" sz="1100" dirty="0" smtClean="0"/>
              <a:t>　　⑥ タブから「コード」をクリックし、「カテゴリー」から</a:t>
            </a:r>
            <a:r>
              <a:rPr lang="ja-JP" altLang="en-US" sz="1100" dirty="0"/>
              <a:t>、</a:t>
            </a:r>
            <a:r>
              <a:rPr lang="ja-JP" altLang="en-US" sz="1100" dirty="0" smtClean="0"/>
              <a:t>「見た目」をクリックします。</a:t>
            </a:r>
            <a:endParaRPr lang="en-US" altLang="ja-JP" sz="1100" dirty="0" smtClean="0"/>
          </a:p>
          <a:p>
            <a:endParaRPr lang="en-US" altLang="ja-JP" sz="1100" dirty="0"/>
          </a:p>
          <a:p>
            <a:r>
              <a:rPr lang="ja-JP" altLang="en-US" sz="1100" dirty="0" smtClean="0"/>
              <a:t>　　⑦　　　　　　　　を選び、「スクリプトエリア」にドラッグして、　　　　　　　　の上に</a:t>
            </a:r>
            <a:endParaRPr lang="en-US" altLang="ja-JP" sz="1100" dirty="0" smtClean="0"/>
          </a:p>
          <a:p>
            <a:r>
              <a:rPr lang="ja-JP" altLang="en-US" sz="1100" dirty="0"/>
              <a:t>　</a:t>
            </a:r>
            <a:r>
              <a:rPr lang="ja-JP" altLang="en-US" sz="1100" dirty="0" smtClean="0"/>
              <a:t>　　　</a:t>
            </a:r>
            <a:endParaRPr lang="en-US" altLang="ja-JP" sz="1100" dirty="0" smtClean="0"/>
          </a:p>
          <a:p>
            <a:r>
              <a:rPr lang="ja-JP" altLang="en-US" sz="1100" dirty="0"/>
              <a:t>　</a:t>
            </a:r>
            <a:r>
              <a:rPr lang="ja-JP" altLang="en-US" sz="1100" dirty="0" smtClean="0"/>
              <a:t>　　　ドラッグして入れて、出来たら、　　をクリックしま</a:t>
            </a:r>
            <a:r>
              <a:rPr lang="ja-JP" altLang="en-US" sz="1100" dirty="0"/>
              <a:t>す</a:t>
            </a:r>
            <a:r>
              <a:rPr lang="ja-JP" altLang="en-US" sz="1100" dirty="0" smtClean="0"/>
              <a:t>。</a:t>
            </a:r>
            <a:endParaRPr lang="en-US" altLang="ja-JP" sz="1100" dirty="0" smtClean="0"/>
          </a:p>
          <a:p>
            <a:endParaRPr lang="en-US" altLang="ja-JP" sz="1100" dirty="0"/>
          </a:p>
          <a:p>
            <a:r>
              <a:rPr lang="ja-JP" altLang="en-US" sz="1100" dirty="0" smtClean="0"/>
              <a:t>　　⑧ ネコは一直線上にしか移動しないので、「コスチューム」の</a:t>
            </a:r>
            <a:endParaRPr lang="en-US" altLang="ja-JP" sz="1100" dirty="0" smtClean="0"/>
          </a:p>
          <a:p>
            <a:r>
              <a:rPr lang="ja-JP" altLang="en-US" sz="1100" dirty="0"/>
              <a:t>　</a:t>
            </a:r>
            <a:r>
              <a:rPr lang="ja-JP" altLang="en-US" sz="1100" dirty="0" smtClean="0"/>
              <a:t>　　タグから、矢印の向きを９０度以外にして、　をクリックする</a:t>
            </a:r>
            <a:endParaRPr lang="en-US" altLang="ja-JP" sz="1100" dirty="0" smtClean="0"/>
          </a:p>
          <a:p>
            <a:r>
              <a:rPr lang="ja-JP" altLang="en-US" sz="1100" dirty="0"/>
              <a:t>　</a:t>
            </a:r>
            <a:r>
              <a:rPr lang="ja-JP" altLang="en-US" sz="1100" dirty="0" smtClean="0"/>
              <a:t>　　と、指定した向きからネコが走り出します。　　　</a:t>
            </a:r>
            <a:endParaRPr lang="en-US" altLang="ja-JP" sz="1100" dirty="0"/>
          </a:p>
        </p:txBody>
      </p:sp>
      <p:sp>
        <p:nvSpPr>
          <p:cNvPr id="18" name="右矢印 17"/>
          <p:cNvSpPr/>
          <p:nvPr/>
        </p:nvSpPr>
        <p:spPr>
          <a:xfrm>
            <a:off x="1777428" y="3601303"/>
            <a:ext cx="243990" cy="286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1" name="図 20"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6717" y="7147114"/>
            <a:ext cx="607420" cy="665864"/>
          </a:xfrm>
          <a:prstGeom prst="rect">
            <a:avLst/>
          </a:prstGeom>
        </p:spPr>
      </p:pic>
      <p:pic>
        <p:nvPicPr>
          <p:cNvPr id="22" name="図 21"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2098" y="7204384"/>
            <a:ext cx="768253" cy="566821"/>
          </a:xfrm>
          <a:prstGeom prst="rect">
            <a:avLst/>
          </a:prstGeom>
        </p:spPr>
      </p:pic>
      <p:pic>
        <p:nvPicPr>
          <p:cNvPr id="23" name="図 22" descr="画面の領域"/>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8312" y="7214009"/>
            <a:ext cx="564945" cy="564945"/>
          </a:xfrm>
          <a:prstGeom prst="rect">
            <a:avLst/>
          </a:prstGeom>
        </p:spPr>
      </p:pic>
      <p:pic>
        <p:nvPicPr>
          <p:cNvPr id="24" name="図 23" descr="画面の領域"/>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726" y="7147114"/>
            <a:ext cx="826427" cy="665864"/>
          </a:xfrm>
          <a:prstGeom prst="rect">
            <a:avLst/>
          </a:prstGeom>
        </p:spPr>
      </p:pic>
      <p:pic>
        <p:nvPicPr>
          <p:cNvPr id="3" name="図 2" descr="画面の領域"/>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9920" y="1678083"/>
            <a:ext cx="1131428" cy="303699"/>
          </a:xfrm>
          <a:prstGeom prst="rect">
            <a:avLst/>
          </a:prstGeom>
        </p:spPr>
      </p:pic>
      <p:pic>
        <p:nvPicPr>
          <p:cNvPr id="15" name="図 14" descr="画面の領域"/>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2896" y="3227953"/>
            <a:ext cx="929996" cy="1167442"/>
          </a:xfrm>
          <a:prstGeom prst="rect">
            <a:avLst/>
          </a:prstGeom>
          <a:ln>
            <a:solidFill>
              <a:schemeClr val="tx1"/>
            </a:solidFill>
          </a:ln>
        </p:spPr>
      </p:pic>
      <p:pic>
        <p:nvPicPr>
          <p:cNvPr id="28" name="図 27" descr="画面の領域"/>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094251" y="1685157"/>
            <a:ext cx="693594" cy="254790"/>
          </a:xfrm>
          <a:prstGeom prst="rect">
            <a:avLst/>
          </a:prstGeom>
        </p:spPr>
      </p:pic>
      <p:pic>
        <p:nvPicPr>
          <p:cNvPr id="29" name="図 28" descr="画面の領域"/>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695529" y="1665322"/>
            <a:ext cx="236240" cy="251482"/>
          </a:xfrm>
          <a:prstGeom prst="rect">
            <a:avLst/>
          </a:prstGeom>
        </p:spPr>
      </p:pic>
      <p:pic>
        <p:nvPicPr>
          <p:cNvPr id="38" name="図 37" descr="画面の領域"/>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55954" y="3227953"/>
            <a:ext cx="929996" cy="1167442"/>
          </a:xfrm>
          <a:prstGeom prst="rect">
            <a:avLst/>
          </a:prstGeom>
          <a:ln>
            <a:solidFill>
              <a:schemeClr val="tx1"/>
            </a:solidFill>
          </a:ln>
        </p:spPr>
      </p:pic>
      <p:pic>
        <p:nvPicPr>
          <p:cNvPr id="4" name="図 3" descr="画面の領域"/>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586717" y="1960115"/>
            <a:ext cx="735664" cy="757091"/>
          </a:xfrm>
          <a:prstGeom prst="rect">
            <a:avLst/>
          </a:prstGeom>
        </p:spPr>
      </p:pic>
      <p:sp>
        <p:nvSpPr>
          <p:cNvPr id="13" name="正方形/長方形 12"/>
          <p:cNvSpPr/>
          <p:nvPr/>
        </p:nvSpPr>
        <p:spPr>
          <a:xfrm>
            <a:off x="812371" y="4132748"/>
            <a:ext cx="211259" cy="1978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516233" y="4136880"/>
            <a:ext cx="234786" cy="1937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433330" y="3637404"/>
            <a:ext cx="3292934" cy="430887"/>
          </a:xfrm>
          <a:prstGeom prst="rect">
            <a:avLst/>
          </a:prstGeom>
          <a:noFill/>
        </p:spPr>
        <p:txBody>
          <a:bodyPr wrap="square" rtlCol="0">
            <a:spAutoFit/>
          </a:bodyPr>
          <a:lstStyle/>
          <a:p>
            <a:r>
              <a:rPr kumimoji="1" lang="en-US" altLang="ja-JP" sz="1100" dirty="0" smtClean="0">
                <a:latin typeface="+mj-ea"/>
                <a:ea typeface="+mj-ea"/>
              </a:rPr>
              <a:t>※</a:t>
            </a:r>
            <a:r>
              <a:rPr kumimoji="1" lang="ja-JP" altLang="en-US" sz="1100" dirty="0" smtClean="0">
                <a:latin typeface="+mj-ea"/>
                <a:ea typeface="+mj-ea"/>
              </a:rPr>
              <a:t>　</a:t>
            </a:r>
            <a:r>
              <a:rPr kumimoji="1" lang="ja-JP" altLang="en-US" sz="1100" dirty="0" smtClean="0">
                <a:latin typeface="+mn-ea"/>
              </a:rPr>
              <a:t>一番</a:t>
            </a:r>
            <a:r>
              <a:rPr kumimoji="1" lang="ja-JP" altLang="en-US" sz="1100" dirty="0" smtClean="0">
                <a:latin typeface="+mj-ea"/>
                <a:ea typeface="+mj-ea"/>
              </a:rPr>
              <a:t>右にあるアイコンは、回転しないように</a:t>
            </a:r>
            <a:endParaRPr kumimoji="1" lang="en-US" altLang="ja-JP" sz="1100" dirty="0" smtClean="0">
              <a:latin typeface="+mj-ea"/>
              <a:ea typeface="+mj-ea"/>
            </a:endParaRPr>
          </a:p>
          <a:p>
            <a:r>
              <a:rPr kumimoji="1" lang="ja-JP" altLang="en-US" sz="1100" dirty="0">
                <a:latin typeface="+mj-ea"/>
                <a:ea typeface="+mj-ea"/>
              </a:rPr>
              <a:t>　</a:t>
            </a:r>
            <a:r>
              <a:rPr kumimoji="1" lang="ja-JP" altLang="en-US" sz="1100" dirty="0" smtClean="0">
                <a:latin typeface="+mj-ea"/>
                <a:ea typeface="+mj-ea"/>
              </a:rPr>
              <a:t>なります。</a:t>
            </a:r>
            <a:endParaRPr kumimoji="1" lang="ja-JP" altLang="en-US" sz="1100" dirty="0">
              <a:latin typeface="+mj-ea"/>
              <a:ea typeface="+mj-ea"/>
            </a:endParaRPr>
          </a:p>
        </p:txBody>
      </p:sp>
      <p:pic>
        <p:nvPicPr>
          <p:cNvPr id="16" name="図 15" descr="画面の領域"/>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12896" y="5131051"/>
            <a:ext cx="2367947" cy="313676"/>
          </a:xfrm>
          <a:prstGeom prst="rect">
            <a:avLst/>
          </a:prstGeom>
          <a:ln>
            <a:solidFill>
              <a:schemeClr val="tx1"/>
            </a:solidFill>
          </a:ln>
        </p:spPr>
      </p:pic>
      <p:sp>
        <p:nvSpPr>
          <p:cNvPr id="41" name="正方形/長方形 40"/>
          <p:cNvSpPr/>
          <p:nvPr/>
        </p:nvSpPr>
        <p:spPr>
          <a:xfrm>
            <a:off x="1449803" y="5131051"/>
            <a:ext cx="1066429" cy="2587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6" name="図 25" descr="画面の領域"/>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63280" y="5893993"/>
            <a:ext cx="853514" cy="1775614"/>
          </a:xfrm>
          <a:prstGeom prst="rect">
            <a:avLst/>
          </a:prstGeom>
          <a:ln>
            <a:solidFill>
              <a:schemeClr val="tx1"/>
            </a:solidFill>
          </a:ln>
        </p:spPr>
      </p:pic>
      <p:pic>
        <p:nvPicPr>
          <p:cNvPr id="30" name="図 29" descr="画面の領域"/>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72150" y="8210294"/>
            <a:ext cx="967753" cy="297322"/>
          </a:xfrm>
          <a:prstGeom prst="rect">
            <a:avLst/>
          </a:prstGeom>
        </p:spPr>
      </p:pic>
      <p:pic>
        <p:nvPicPr>
          <p:cNvPr id="43" name="図 42" descr="画面の領域"/>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64167" y="8200591"/>
            <a:ext cx="1131428" cy="303699"/>
          </a:xfrm>
          <a:prstGeom prst="rect">
            <a:avLst/>
          </a:prstGeom>
        </p:spPr>
      </p:pic>
      <p:pic>
        <p:nvPicPr>
          <p:cNvPr id="44" name="図 43" descr="画面の領域"/>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17401" y="8538467"/>
            <a:ext cx="236240" cy="251482"/>
          </a:xfrm>
          <a:prstGeom prst="rect">
            <a:avLst/>
          </a:prstGeom>
        </p:spPr>
      </p:pic>
      <p:pic>
        <p:nvPicPr>
          <p:cNvPr id="45" name="図 44" descr="画面の領域"/>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75248" y="9059011"/>
            <a:ext cx="236240" cy="251482"/>
          </a:xfrm>
          <a:prstGeom prst="rect">
            <a:avLst/>
          </a:prstGeom>
        </p:spPr>
      </p:pic>
      <p:pic>
        <p:nvPicPr>
          <p:cNvPr id="31" name="図 30" descr="画面の領域"/>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960784" y="8749388"/>
            <a:ext cx="833642" cy="1020343"/>
          </a:xfrm>
          <a:prstGeom prst="rect">
            <a:avLst/>
          </a:prstGeom>
          <a:ln>
            <a:solidFill>
              <a:schemeClr val="tx1"/>
            </a:solidFill>
          </a:ln>
        </p:spPr>
      </p:pic>
      <p:sp>
        <p:nvSpPr>
          <p:cNvPr id="39" name="正方形/長方形 38"/>
          <p:cNvSpPr/>
          <p:nvPr/>
        </p:nvSpPr>
        <p:spPr>
          <a:xfrm>
            <a:off x="5564433" y="9072188"/>
            <a:ext cx="229994" cy="2203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69136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idx="4294967295"/>
          </p:nvPr>
        </p:nvSpPr>
        <p:spPr>
          <a:xfrm>
            <a:off x="0" y="156665"/>
            <a:ext cx="6388274" cy="434739"/>
          </a:xfrm>
        </p:spPr>
        <p:txBody>
          <a:bodyPr rtlCol="0">
            <a:noAutofit/>
          </a:bodyPr>
          <a:lstStyle/>
          <a:p>
            <a:pPr>
              <a:spcBef>
                <a:spcPts val="0"/>
              </a:spcBef>
              <a:buNone/>
              <a:defRPr/>
            </a:pPr>
            <a:r>
              <a:rPr lang="ja-JP" altLang="ja-JP"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１　</a:t>
            </a:r>
            <a:r>
              <a:rPr lang="en-US"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Scratch</a:t>
            </a:r>
            <a:r>
              <a:rPr lang="ja-JP" altLang="en-US"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の基本操作④</a:t>
            </a:r>
            <a:endParaRPr lang="ja-JP" altLang="ja-JP" sz="1600" b="1" kern="0" spc="32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2910" y="0"/>
            <a:ext cx="645090" cy="542871"/>
          </a:xfrm>
          <a:prstGeom prst="rect">
            <a:avLst/>
          </a:prstGeom>
        </p:spPr>
      </p:pic>
      <p:cxnSp>
        <p:nvCxnSpPr>
          <p:cNvPr id="6" name="直線コネクタ 5"/>
          <p:cNvCxnSpPr/>
          <p:nvPr/>
        </p:nvCxnSpPr>
        <p:spPr>
          <a:xfrm>
            <a:off x="0" y="576942"/>
            <a:ext cx="6858000" cy="14463"/>
          </a:xfrm>
          <a:prstGeom prst="line">
            <a:avLst/>
          </a:prstGeom>
          <a:ln w="41275" cmpd="dbl"/>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77932" y="625475"/>
            <a:ext cx="6348332" cy="3185487"/>
          </a:xfrm>
          <a:prstGeom prst="rect">
            <a:avLst/>
          </a:prstGeom>
        </p:spPr>
        <p:txBody>
          <a:bodyPr wrap="square">
            <a:spAutoFit/>
          </a:bodyPr>
          <a:lstStyle/>
          <a:p>
            <a:r>
              <a:rPr lang="ja-JP" altLang="en-US" sz="1400" dirty="0" smtClean="0"/>
              <a:t>（６）プログラムの保存と読み込み</a:t>
            </a:r>
            <a:endParaRPr lang="en-US" altLang="ja-JP" sz="1400" dirty="0" smtClean="0"/>
          </a:p>
          <a:p>
            <a:r>
              <a:rPr lang="ja-JP" altLang="en-US" sz="1100" dirty="0"/>
              <a:t>　</a:t>
            </a:r>
            <a:r>
              <a:rPr lang="ja-JP" altLang="en-US" sz="1100" dirty="0" smtClean="0"/>
              <a:t>　いままで作成した「スクリプト」は、パソコンやタブレットの電源を切ると、全て消えてしま　</a:t>
            </a:r>
            <a:endParaRPr lang="en-US" altLang="ja-JP" sz="1100" dirty="0" smtClean="0"/>
          </a:p>
          <a:p>
            <a:r>
              <a:rPr lang="ja-JP" altLang="en-US" sz="1100" dirty="0"/>
              <a:t>　</a:t>
            </a:r>
            <a:r>
              <a:rPr lang="ja-JP" altLang="en-US" sz="1100" dirty="0" smtClean="0"/>
              <a:t>います。出来た作品は保存しておきましょう。</a:t>
            </a:r>
            <a:endParaRPr lang="en-US" altLang="ja-JP" sz="1100" dirty="0" smtClean="0"/>
          </a:p>
          <a:p>
            <a:endParaRPr lang="en-US" altLang="ja-JP" sz="1100" dirty="0"/>
          </a:p>
          <a:p>
            <a:r>
              <a:rPr lang="ja-JP" altLang="en-US" sz="1100" dirty="0" smtClean="0"/>
              <a:t>　　① 保存するには、画面左上にある「メニューバー」の「ファイル」をクリックして、</a:t>
            </a:r>
            <a:endParaRPr lang="en-US" altLang="ja-JP" sz="1100" dirty="0" smtClean="0"/>
          </a:p>
          <a:p>
            <a:r>
              <a:rPr lang="ja-JP" altLang="en-US" sz="1100" dirty="0"/>
              <a:t>　</a:t>
            </a:r>
            <a:r>
              <a:rPr lang="ja-JP" altLang="en-US" sz="1100" dirty="0" smtClean="0"/>
              <a:t>　　　　　　　　　　　　　　　　　　　　　「コンピューターに保存する」をクリックします。</a:t>
            </a:r>
            <a:endParaRPr lang="en-US" altLang="ja-JP" sz="1100" dirty="0" smtClean="0"/>
          </a:p>
          <a:p>
            <a:endParaRPr lang="en-US" altLang="ja-JP" sz="1100" dirty="0"/>
          </a:p>
          <a:p>
            <a:r>
              <a:rPr lang="ja-JP" altLang="en-US" sz="1100" dirty="0" smtClean="0"/>
              <a:t>　　　　　　　　　　　　　　　　　　　　　　　</a:t>
            </a:r>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r>
              <a:rPr lang="ja-JP" altLang="en-US" sz="1100" dirty="0" smtClean="0"/>
              <a:t>　　② 保存したい場所を選んで、ファイル名をつけます。ステージの上にファイル名がつけば</a:t>
            </a:r>
            <a:endParaRPr lang="en-US" altLang="ja-JP" sz="1100" dirty="0" smtClean="0"/>
          </a:p>
          <a:p>
            <a:r>
              <a:rPr lang="ja-JP" altLang="en-US" sz="1100" dirty="0"/>
              <a:t>　</a:t>
            </a:r>
            <a:r>
              <a:rPr lang="ja-JP" altLang="en-US" sz="1100" dirty="0" smtClean="0"/>
              <a:t>　 保存が成功したことを表しています。</a:t>
            </a:r>
            <a:endParaRPr lang="en-US" altLang="ja-JP" sz="1100" dirty="0" smtClean="0"/>
          </a:p>
          <a:p>
            <a:endParaRPr lang="en-US" altLang="ja-JP" sz="1100" dirty="0"/>
          </a:p>
          <a:p>
            <a:r>
              <a:rPr lang="ja-JP" altLang="en-US" sz="1100" dirty="0" smtClean="0"/>
              <a:t>　　③ スクラッチで保存されたファイルは、「</a:t>
            </a:r>
            <a:r>
              <a:rPr lang="en-US" altLang="ja-JP" sz="1100" dirty="0" smtClean="0"/>
              <a:t>sb3</a:t>
            </a:r>
            <a:r>
              <a:rPr lang="ja-JP" altLang="en-US" sz="1100" dirty="0" smtClean="0"/>
              <a:t>」という拡張子が付きます。</a:t>
            </a:r>
            <a:endParaRPr lang="en-US" altLang="ja-JP" sz="1100" dirty="0" smtClean="0"/>
          </a:p>
          <a:p>
            <a:endParaRPr lang="en-US" altLang="ja-JP" sz="1100" dirty="0"/>
          </a:p>
          <a:p>
            <a:r>
              <a:rPr lang="ja-JP" altLang="en-US" sz="1100" dirty="0" smtClean="0"/>
              <a:t>　　④ 保存したファイルを読み込む</a:t>
            </a:r>
            <a:r>
              <a:rPr lang="ja-JP" altLang="en-US" sz="1100" dirty="0"/>
              <a:t>場合</a:t>
            </a:r>
            <a:r>
              <a:rPr lang="ja-JP" altLang="en-US" sz="1100" dirty="0" smtClean="0"/>
              <a:t>は、「コンピューターから読み込む」をクリックします。</a:t>
            </a:r>
            <a:endParaRPr lang="en-US" altLang="ja-JP" sz="1100" dirty="0"/>
          </a:p>
        </p:txBody>
      </p:sp>
      <p:sp>
        <p:nvSpPr>
          <p:cNvPr id="9" name="正方形/長方形 8"/>
          <p:cNvSpPr/>
          <p:nvPr/>
        </p:nvSpPr>
        <p:spPr>
          <a:xfrm>
            <a:off x="383375" y="4451809"/>
            <a:ext cx="6348332" cy="2677656"/>
          </a:xfrm>
          <a:prstGeom prst="rect">
            <a:avLst/>
          </a:prstGeom>
        </p:spPr>
        <p:txBody>
          <a:bodyPr wrap="square">
            <a:spAutoFit/>
          </a:bodyPr>
          <a:lstStyle/>
          <a:p>
            <a:r>
              <a:rPr lang="ja-JP" altLang="en-US" sz="1400" dirty="0" smtClean="0"/>
              <a:t>（７）ブロックの分解・削除・複製</a:t>
            </a:r>
            <a:endParaRPr lang="en-US" altLang="ja-JP" sz="1400" dirty="0" smtClean="0"/>
          </a:p>
          <a:p>
            <a:r>
              <a:rPr lang="ja-JP" altLang="en-US" sz="1100" dirty="0"/>
              <a:t>　</a:t>
            </a:r>
            <a:r>
              <a:rPr lang="ja-JP" altLang="en-US" sz="1100" dirty="0" smtClean="0"/>
              <a:t>　ブロックは簡単にはめたり、外したりすることができます。注意するポイントは、スクリプト　</a:t>
            </a:r>
            <a:endParaRPr lang="en-US" altLang="ja-JP" sz="1100" dirty="0" smtClean="0"/>
          </a:p>
          <a:p>
            <a:r>
              <a:rPr lang="ja-JP" altLang="en-US" sz="1100" dirty="0"/>
              <a:t>　</a:t>
            </a:r>
            <a:r>
              <a:rPr lang="ja-JP" altLang="en-US" sz="1100" dirty="0" smtClean="0"/>
              <a:t>の真ん中のブロックだけを外せないことです。ブロックを動かしたり、外したりするときには、</a:t>
            </a:r>
            <a:endParaRPr lang="en-US" altLang="ja-JP" sz="1100" dirty="0" smtClean="0"/>
          </a:p>
          <a:p>
            <a:r>
              <a:rPr lang="ja-JP" altLang="en-US" sz="1100" dirty="0"/>
              <a:t>　</a:t>
            </a:r>
            <a:r>
              <a:rPr lang="ja-JP" altLang="en-US" sz="1100" dirty="0" smtClean="0"/>
              <a:t>マウスでドラッグするブロックより下にあるブロックも一緒に動くようになっています。　　</a:t>
            </a:r>
            <a:endParaRPr lang="en-US" altLang="ja-JP" sz="1100" dirty="0"/>
          </a:p>
          <a:p>
            <a:endParaRPr lang="en-US" altLang="ja-JP" sz="1100" dirty="0" smtClean="0"/>
          </a:p>
          <a:p>
            <a:endParaRPr lang="en-US" altLang="ja-JP" sz="1100" dirty="0"/>
          </a:p>
          <a:p>
            <a:r>
              <a:rPr lang="ja-JP" altLang="en-US" sz="1100" dirty="0" smtClean="0"/>
              <a:t>　　　　　　　　　　　</a:t>
            </a:r>
            <a:r>
              <a:rPr lang="en-US" altLang="ja-JP" sz="1100" dirty="0" smtClean="0"/>
              <a:t>※</a:t>
            </a:r>
            <a:r>
              <a:rPr lang="ja-JP" altLang="en-US" sz="1100" dirty="0" smtClean="0"/>
              <a:t>　ブロックを消したいときは、右クリックして「ブロックを削除」を</a:t>
            </a:r>
            <a:endParaRPr lang="en-US" altLang="ja-JP" sz="1100" dirty="0" smtClean="0"/>
          </a:p>
          <a:p>
            <a:r>
              <a:rPr lang="ja-JP" altLang="en-US" sz="1100" dirty="0"/>
              <a:t>　</a:t>
            </a:r>
            <a:r>
              <a:rPr lang="ja-JP" altLang="en-US" sz="1100" dirty="0" smtClean="0"/>
              <a:t>　　　　　　　　　　　　クリックします。「コピー」したいときは、「複製」をクリックし</a:t>
            </a:r>
            <a:endParaRPr lang="en-US" altLang="ja-JP" sz="1100" dirty="0" smtClean="0"/>
          </a:p>
          <a:p>
            <a:r>
              <a:rPr lang="ja-JP" altLang="en-US" sz="1100" dirty="0"/>
              <a:t>　</a:t>
            </a:r>
            <a:r>
              <a:rPr lang="ja-JP" altLang="en-US" sz="1100" dirty="0" smtClean="0"/>
              <a:t>　　　　　　　　　　　　ます。</a:t>
            </a:r>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r>
              <a:rPr lang="ja-JP" altLang="en-US" sz="1100" dirty="0"/>
              <a:t>　</a:t>
            </a:r>
            <a:r>
              <a:rPr lang="ja-JP" altLang="en-US" sz="1100" dirty="0" smtClean="0"/>
              <a:t>　また、作成したスクリプトは、他のスプライトに複製（コピー）することができます。</a:t>
            </a:r>
            <a:endParaRPr lang="en-US" altLang="ja-JP" sz="1100" dirty="0" smtClean="0"/>
          </a:p>
          <a:p>
            <a:r>
              <a:rPr lang="ja-JP" altLang="en-US" sz="1100" dirty="0"/>
              <a:t>　</a:t>
            </a:r>
            <a:r>
              <a:rPr lang="ja-JP" altLang="en-US" sz="1100" dirty="0" smtClean="0"/>
              <a:t>複製したブロックを、目的のスプライトまでドラッグ＆ドロップします。</a:t>
            </a:r>
            <a:endParaRPr lang="en-US" altLang="ja-JP" sz="1100" dirty="0" smtClean="0"/>
          </a:p>
        </p:txBody>
      </p:sp>
      <p:pic>
        <p:nvPicPr>
          <p:cNvPr id="10" name="図 9"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314" y="1576289"/>
            <a:ext cx="2707138" cy="948235"/>
          </a:xfrm>
          <a:prstGeom prst="rect">
            <a:avLst/>
          </a:prstGeom>
          <a:ln>
            <a:solidFill>
              <a:schemeClr val="tx1"/>
            </a:solidFill>
          </a:ln>
        </p:spPr>
      </p:pic>
      <p:sp>
        <p:nvSpPr>
          <p:cNvPr id="2" name="正方形/長方形 1"/>
          <p:cNvSpPr/>
          <p:nvPr/>
        </p:nvSpPr>
        <p:spPr>
          <a:xfrm>
            <a:off x="1535989" y="2301170"/>
            <a:ext cx="1314450" cy="2204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8314" y="5267569"/>
            <a:ext cx="1076795" cy="1282880"/>
          </a:xfrm>
          <a:prstGeom prst="rect">
            <a:avLst/>
          </a:prstGeom>
        </p:spPr>
      </p:pic>
      <p:sp>
        <p:nvSpPr>
          <p:cNvPr id="12" name="正方形/長方形 11"/>
          <p:cNvSpPr/>
          <p:nvPr/>
        </p:nvSpPr>
        <p:spPr>
          <a:xfrm rot="19912821">
            <a:off x="325440" y="7604619"/>
            <a:ext cx="1195735" cy="338554"/>
          </a:xfrm>
          <a:prstGeom prst="rect">
            <a:avLst/>
          </a:prstGeom>
          <a:noFill/>
          <a:ln>
            <a:solidFill>
              <a:schemeClr val="tx1"/>
            </a:solidFill>
          </a:ln>
        </p:spPr>
        <p:txBody>
          <a:bodyPr wrap="square" lIns="91440" tIns="45720" rIns="91440" bIns="45720">
            <a:spAutoFit/>
          </a:bodyPr>
          <a:lstStyle/>
          <a:p>
            <a:pPr algn="ctr"/>
            <a:r>
              <a:rPr lang="ja-JP" altLang="en-US" sz="1600" cap="none" spc="0" dirty="0" smtClean="0">
                <a:ln w="22225">
                  <a:solidFill>
                    <a:schemeClr val="accent2"/>
                  </a:solidFill>
                  <a:prstDash val="solid"/>
                </a:ln>
                <a:solidFill>
                  <a:schemeClr val="accent2">
                    <a:lumMod val="40000"/>
                    <a:lumOff val="60000"/>
                  </a:schemeClr>
                </a:solidFill>
                <a:effectLst/>
                <a:latin typeface="+mj-ea"/>
                <a:ea typeface="+mj-ea"/>
              </a:rPr>
              <a:t>練習課題</a:t>
            </a:r>
            <a:endParaRPr lang="ja-JP" altLang="en-US" sz="1600" cap="none" spc="0" dirty="0">
              <a:ln w="22225">
                <a:solidFill>
                  <a:schemeClr val="accent2"/>
                </a:solidFill>
                <a:prstDash val="solid"/>
              </a:ln>
              <a:solidFill>
                <a:schemeClr val="accent2">
                  <a:lumMod val="40000"/>
                  <a:lumOff val="60000"/>
                </a:schemeClr>
              </a:solidFill>
              <a:effectLst/>
              <a:latin typeface="+mj-ea"/>
              <a:ea typeface="+mj-ea"/>
            </a:endParaRPr>
          </a:p>
        </p:txBody>
      </p:sp>
      <p:sp>
        <p:nvSpPr>
          <p:cNvPr id="13" name="テキスト ボックス 12"/>
          <p:cNvSpPr txBox="1"/>
          <p:nvPr/>
        </p:nvSpPr>
        <p:spPr>
          <a:xfrm>
            <a:off x="1211788" y="7729781"/>
            <a:ext cx="5243720" cy="430887"/>
          </a:xfrm>
          <a:prstGeom prst="rect">
            <a:avLst/>
          </a:prstGeom>
          <a:noFill/>
        </p:spPr>
        <p:txBody>
          <a:bodyPr wrap="square" rtlCol="0">
            <a:spAutoFit/>
          </a:bodyPr>
          <a:lstStyle/>
          <a:p>
            <a:r>
              <a:rPr kumimoji="1" lang="ja-JP" altLang="en-US" sz="1100" dirty="0" smtClean="0">
                <a:latin typeface="+mn-ea"/>
              </a:rPr>
              <a:t>スプライトより「</a:t>
            </a:r>
            <a:r>
              <a:rPr kumimoji="1" lang="en-US" altLang="ja-JP" sz="1100" dirty="0" smtClean="0">
                <a:latin typeface="+mn-ea"/>
              </a:rPr>
              <a:t>Pico</a:t>
            </a:r>
            <a:r>
              <a:rPr kumimoji="1" lang="ja-JP" altLang="en-US" sz="1100" dirty="0">
                <a:latin typeface="+mn-ea"/>
              </a:rPr>
              <a:t> </a:t>
            </a:r>
            <a:r>
              <a:rPr kumimoji="1" lang="en-US" altLang="ja-JP" sz="1100" dirty="0" smtClean="0">
                <a:latin typeface="+mn-ea"/>
              </a:rPr>
              <a:t>Walking</a:t>
            </a:r>
            <a:r>
              <a:rPr kumimoji="1" lang="ja-JP" altLang="en-US" sz="1100" dirty="0" smtClean="0">
                <a:latin typeface="+mn-ea"/>
              </a:rPr>
              <a:t>」を見つけ、スプライトに</a:t>
            </a:r>
            <a:r>
              <a:rPr kumimoji="1" lang="ja-JP" altLang="en-US" sz="1100" dirty="0">
                <a:latin typeface="+mn-ea"/>
              </a:rPr>
              <a:t>追加</a:t>
            </a:r>
            <a:r>
              <a:rPr kumimoji="1" lang="ja-JP" altLang="en-US" sz="1100" dirty="0" smtClean="0">
                <a:latin typeface="+mn-ea"/>
              </a:rPr>
              <a:t>して、ネコとピコがステージ上を歩き回るプログラムを作ってみよう！</a:t>
            </a:r>
            <a:endParaRPr kumimoji="1" lang="en-US" altLang="ja-JP" sz="1100" dirty="0" smtClean="0">
              <a:latin typeface="+mn-ea"/>
            </a:endParaRPr>
          </a:p>
        </p:txBody>
      </p:sp>
      <p:pic>
        <p:nvPicPr>
          <p:cNvPr id="14" name="図 13" descr="画面の領域"/>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1788" y="8204976"/>
            <a:ext cx="2100583" cy="1083045"/>
          </a:xfrm>
          <a:prstGeom prst="rect">
            <a:avLst/>
          </a:prstGeom>
        </p:spPr>
      </p:pic>
      <p:sp>
        <p:nvSpPr>
          <p:cNvPr id="15" name="正方形/長方形 14"/>
          <p:cNvSpPr/>
          <p:nvPr/>
        </p:nvSpPr>
        <p:spPr>
          <a:xfrm>
            <a:off x="2986345" y="8821212"/>
            <a:ext cx="326026" cy="2039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429000" y="8204976"/>
            <a:ext cx="3143738" cy="1615827"/>
          </a:xfrm>
          <a:prstGeom prst="rect">
            <a:avLst/>
          </a:prstGeom>
          <a:noFill/>
        </p:spPr>
        <p:txBody>
          <a:bodyPr wrap="square" rtlCol="0">
            <a:spAutoFit/>
          </a:bodyPr>
          <a:lstStyle/>
          <a:p>
            <a:r>
              <a:rPr kumimoji="1" lang="ja-JP" altLang="en-US" sz="1100" dirty="0" smtClean="0">
                <a:latin typeface="+mn-ea"/>
              </a:rPr>
              <a:t>☆ヒント</a:t>
            </a:r>
            <a:endParaRPr kumimoji="1" lang="en-US" altLang="ja-JP" sz="1100" dirty="0" smtClean="0">
              <a:latin typeface="+mn-ea"/>
            </a:endParaRPr>
          </a:p>
          <a:p>
            <a:r>
              <a:rPr kumimoji="1" lang="ja-JP" altLang="en-US" sz="1100" dirty="0" smtClean="0">
                <a:latin typeface="+mn-ea"/>
              </a:rPr>
              <a:t>　スプライト一覧から探します。スプライトを追加したら動き回るプログラムを作ります。</a:t>
            </a:r>
            <a:endParaRPr kumimoji="1" lang="en-US" altLang="ja-JP" sz="1100" dirty="0" smtClean="0">
              <a:latin typeface="+mn-ea"/>
            </a:endParaRPr>
          </a:p>
          <a:p>
            <a:r>
              <a:rPr kumimoji="1" lang="ja-JP" altLang="en-US" sz="1100" dirty="0">
                <a:latin typeface="+mn-ea"/>
              </a:rPr>
              <a:t>　</a:t>
            </a:r>
            <a:r>
              <a:rPr kumimoji="1" lang="ja-JP" altLang="en-US" sz="1100" dirty="0" smtClean="0">
                <a:latin typeface="+mn-ea"/>
              </a:rPr>
              <a:t>プログラムは、「</a:t>
            </a:r>
            <a:r>
              <a:rPr kumimoji="1" lang="en-US" altLang="ja-JP" sz="1100" dirty="0" smtClean="0">
                <a:latin typeface="+mn-ea"/>
              </a:rPr>
              <a:t>Pico Walking</a:t>
            </a:r>
            <a:r>
              <a:rPr kumimoji="1" lang="ja-JP" altLang="en-US" sz="1100" dirty="0" smtClean="0">
                <a:latin typeface="+mn-ea"/>
              </a:rPr>
              <a:t>」のスプリクトエリアで作らなければ動かないので、注意しましょう。</a:t>
            </a:r>
            <a:endParaRPr kumimoji="1" lang="en-US" altLang="ja-JP" sz="1100" dirty="0" smtClean="0">
              <a:latin typeface="+mn-ea"/>
            </a:endParaRPr>
          </a:p>
          <a:p>
            <a:r>
              <a:rPr kumimoji="1" lang="ja-JP" altLang="en-US" sz="1100" dirty="0">
                <a:latin typeface="+mn-ea"/>
              </a:rPr>
              <a:t>　</a:t>
            </a:r>
            <a:r>
              <a:rPr kumimoji="1" lang="ja-JP" altLang="en-US" sz="1100" dirty="0" smtClean="0">
                <a:latin typeface="+mn-ea"/>
              </a:rPr>
              <a:t>うまくプログラミング出来たら、ネコとピコの両方が、緑の旗をクリックしたら、動き回ります。</a:t>
            </a:r>
            <a:endParaRPr kumimoji="1" lang="en-US" altLang="ja-JP" sz="1100" dirty="0" smtClean="0">
              <a:latin typeface="+mn-ea"/>
            </a:endParaRPr>
          </a:p>
        </p:txBody>
      </p:sp>
    </p:spTree>
    <p:extLst>
      <p:ext uri="{BB962C8B-B14F-4D97-AF65-F5344CB8AC3E}">
        <p14:creationId xmlns:p14="http://schemas.microsoft.com/office/powerpoint/2010/main" val="3851604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idx="4294967295"/>
          </p:nvPr>
        </p:nvSpPr>
        <p:spPr>
          <a:xfrm>
            <a:off x="0" y="156665"/>
            <a:ext cx="6388274" cy="434739"/>
          </a:xfrm>
        </p:spPr>
        <p:txBody>
          <a:bodyPr rtlCol="0">
            <a:noAutofit/>
          </a:bodyPr>
          <a:lstStyle/>
          <a:p>
            <a:pPr>
              <a:spcBef>
                <a:spcPts val="0"/>
              </a:spcBef>
              <a:buNone/>
              <a:defRPr/>
            </a:pPr>
            <a:r>
              <a:rPr lang="ja-JP" altLang="ja-JP"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１　</a:t>
            </a:r>
            <a:r>
              <a:rPr lang="en-US"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Scratch</a:t>
            </a:r>
            <a:r>
              <a:rPr lang="ja-JP" altLang="en-US"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の基本操作⑤</a:t>
            </a:r>
            <a:endParaRPr lang="ja-JP" altLang="ja-JP" sz="1600" b="1" kern="0" spc="32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2910" y="0"/>
            <a:ext cx="645090" cy="542871"/>
          </a:xfrm>
          <a:prstGeom prst="rect">
            <a:avLst/>
          </a:prstGeom>
        </p:spPr>
      </p:pic>
      <p:cxnSp>
        <p:nvCxnSpPr>
          <p:cNvPr id="6" name="直線コネクタ 5"/>
          <p:cNvCxnSpPr/>
          <p:nvPr/>
        </p:nvCxnSpPr>
        <p:spPr>
          <a:xfrm>
            <a:off x="0" y="576942"/>
            <a:ext cx="6858000" cy="14463"/>
          </a:xfrm>
          <a:prstGeom prst="line">
            <a:avLst/>
          </a:prstGeom>
          <a:ln w="41275" cmpd="dbl"/>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390298" y="8326494"/>
            <a:ext cx="6202534" cy="600164"/>
          </a:xfrm>
          <a:prstGeom prst="rect">
            <a:avLst/>
          </a:prstGeom>
        </p:spPr>
        <p:txBody>
          <a:bodyPr wrap="square">
            <a:spAutoFit/>
          </a:bodyPr>
          <a:lstStyle/>
          <a:p>
            <a:r>
              <a:rPr lang="ja-JP" altLang="en-US" sz="1100" dirty="0" smtClean="0"/>
              <a:t>　間違ったときややり直しをしたいときは、すぐに「</a:t>
            </a:r>
            <a:r>
              <a:rPr lang="en-US" altLang="ja-JP" sz="1100" dirty="0" smtClean="0"/>
              <a:t>Ctrl</a:t>
            </a:r>
            <a:r>
              <a:rPr lang="ja-JP" altLang="en-US" sz="1100" dirty="0" smtClean="0"/>
              <a:t>」＋「</a:t>
            </a:r>
            <a:r>
              <a:rPr lang="en-US" altLang="ja-JP" sz="1100" dirty="0" smtClean="0"/>
              <a:t>Z</a:t>
            </a:r>
            <a:r>
              <a:rPr lang="ja-JP" altLang="en-US" sz="1100" dirty="0" smtClean="0"/>
              <a:t>」を。</a:t>
            </a:r>
            <a:endParaRPr lang="en-US" altLang="ja-JP" sz="1100" dirty="0" smtClean="0"/>
          </a:p>
          <a:p>
            <a:r>
              <a:rPr lang="ja-JP" altLang="en-US" sz="1100" dirty="0"/>
              <a:t>元に</a:t>
            </a:r>
            <a:r>
              <a:rPr lang="ja-JP" altLang="en-US" sz="1100" dirty="0" smtClean="0"/>
              <a:t>戻した作業を取り消したいときは「</a:t>
            </a:r>
            <a:r>
              <a:rPr lang="en-US" altLang="ja-JP" sz="1100" dirty="0" smtClean="0"/>
              <a:t>Ctrl</a:t>
            </a:r>
            <a:r>
              <a:rPr lang="ja-JP" altLang="en-US" sz="1100" dirty="0" smtClean="0"/>
              <a:t>」＋「</a:t>
            </a:r>
            <a:r>
              <a:rPr lang="en-US" altLang="ja-JP" sz="1100" dirty="0" smtClean="0"/>
              <a:t>Y</a:t>
            </a:r>
            <a:r>
              <a:rPr lang="ja-JP" altLang="en-US" sz="1100" dirty="0" smtClean="0"/>
              <a:t>」を。ただしスプライトを削除した時は、元に戻す作業はできません。ご注意を！</a:t>
            </a:r>
            <a:endParaRPr lang="en-US" altLang="ja-JP" sz="1100" dirty="0" smtClean="0"/>
          </a:p>
        </p:txBody>
      </p:sp>
      <p:pic>
        <p:nvPicPr>
          <p:cNvPr id="3" name="図 2" descr="画面の領域"/>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928" y="4876004"/>
            <a:ext cx="2930463" cy="2192627"/>
          </a:xfrm>
          <a:prstGeom prst="rect">
            <a:avLst/>
          </a:prstGeom>
        </p:spPr>
      </p:pic>
      <p:sp>
        <p:nvSpPr>
          <p:cNvPr id="8" name="正方形/長方形 7"/>
          <p:cNvSpPr/>
          <p:nvPr/>
        </p:nvSpPr>
        <p:spPr>
          <a:xfrm>
            <a:off x="3410" y="601487"/>
            <a:ext cx="5079476" cy="400110"/>
          </a:xfrm>
          <a:prstGeom prst="rect">
            <a:avLst/>
          </a:prstGeom>
          <a:noFill/>
        </p:spPr>
        <p:txBody>
          <a:bodyPr wrap="square" lIns="91440" tIns="45720" rIns="91440" bIns="45720">
            <a:spAutoFit/>
          </a:bodyPr>
          <a:lstStyle/>
          <a:p>
            <a:pPr algn="ctr"/>
            <a:r>
              <a:rPr lang="ja-JP" altLang="en-US" sz="2000" b="1" cap="none" spc="0" dirty="0" smtClean="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rPr>
              <a:t>知っておきたいスクラッチ知識！</a:t>
            </a:r>
            <a:r>
              <a:rPr lang="ja-JP" altLang="en-US" sz="2000" b="1" cap="none" spc="0" dirty="0" smtClean="0">
                <a:ln w="10160">
                  <a:solidFill>
                    <a:schemeClr val="accent6">
                      <a:lumMod val="75000"/>
                    </a:schemeClr>
                  </a:solidFill>
                  <a:prstDash val="solid"/>
                </a:ln>
                <a:solidFill>
                  <a:schemeClr val="accent6">
                    <a:lumMod val="20000"/>
                    <a:lumOff val="80000"/>
                  </a:schemeClr>
                </a:solidFill>
                <a:latin typeface="BIZ UDPゴシック" panose="020B0400000000000000" pitchFamily="50" charset="-128"/>
                <a:ea typeface="BIZ UDPゴシック" panose="020B0400000000000000" pitchFamily="50" charset="-128"/>
              </a:rPr>
              <a:t>その壱</a:t>
            </a:r>
            <a:r>
              <a:rPr lang="ja-JP" altLang="en-US" sz="2000" b="1" cap="none" spc="0" dirty="0" smtClean="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rPr>
              <a:t>！</a:t>
            </a:r>
            <a:endParaRPr lang="ja-JP" altLang="en-US" sz="2000" b="1" cap="none" spc="0" dirty="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3410" y="3051757"/>
            <a:ext cx="5079476" cy="400110"/>
          </a:xfrm>
          <a:prstGeom prst="rect">
            <a:avLst/>
          </a:prstGeom>
          <a:noFill/>
        </p:spPr>
        <p:txBody>
          <a:bodyPr wrap="square" lIns="91440" tIns="45720" rIns="91440" bIns="45720">
            <a:spAutoFit/>
          </a:bodyPr>
          <a:lstStyle/>
          <a:p>
            <a:pPr algn="ctr"/>
            <a:r>
              <a:rPr lang="ja-JP" altLang="en-US" sz="2000" b="1" cap="none" spc="0" dirty="0" smtClean="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rPr>
              <a:t>知っておきたいスクラッチ知識！</a:t>
            </a:r>
            <a:r>
              <a:rPr lang="ja-JP" altLang="en-US" sz="2000" b="1" cap="none" spc="0" dirty="0" smtClean="0">
                <a:ln w="10160">
                  <a:solidFill>
                    <a:schemeClr val="accent6">
                      <a:lumMod val="75000"/>
                    </a:schemeClr>
                  </a:solidFill>
                  <a:prstDash val="solid"/>
                </a:ln>
                <a:solidFill>
                  <a:schemeClr val="accent6">
                    <a:lumMod val="20000"/>
                    <a:lumOff val="80000"/>
                  </a:schemeClr>
                </a:solidFill>
                <a:latin typeface="BIZ UDPゴシック" panose="020B0400000000000000" pitchFamily="50" charset="-128"/>
                <a:ea typeface="BIZ UDPゴシック" panose="020B0400000000000000" pitchFamily="50" charset="-128"/>
              </a:rPr>
              <a:t>その弐</a:t>
            </a:r>
            <a:r>
              <a:rPr lang="ja-JP" altLang="en-US" sz="2000" b="1" cap="none" spc="0" dirty="0" smtClean="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rPr>
              <a:t>！</a:t>
            </a:r>
            <a:endParaRPr lang="ja-JP" altLang="en-US" sz="2000" b="1" cap="none" spc="0" dirty="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endParaRPr>
          </a:p>
        </p:txBody>
      </p:sp>
      <p:pic>
        <p:nvPicPr>
          <p:cNvPr id="19" name="図 18"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928" y="3451867"/>
            <a:ext cx="2728221" cy="909407"/>
          </a:xfrm>
          <a:prstGeom prst="rect">
            <a:avLst/>
          </a:prstGeom>
          <a:ln>
            <a:solidFill>
              <a:schemeClr val="tx1"/>
            </a:solidFill>
          </a:ln>
        </p:spPr>
      </p:pic>
      <p:sp>
        <p:nvSpPr>
          <p:cNvPr id="20" name="正方形/長方形 19"/>
          <p:cNvSpPr/>
          <p:nvPr/>
        </p:nvSpPr>
        <p:spPr>
          <a:xfrm>
            <a:off x="3365392" y="3451867"/>
            <a:ext cx="3366316" cy="938719"/>
          </a:xfrm>
          <a:prstGeom prst="rect">
            <a:avLst/>
          </a:prstGeom>
        </p:spPr>
        <p:txBody>
          <a:bodyPr wrap="square">
            <a:spAutoFit/>
          </a:bodyPr>
          <a:lstStyle/>
          <a:p>
            <a:r>
              <a:rPr lang="ja-JP" altLang="en-US" sz="1100" dirty="0" smtClean="0"/>
              <a:t>　スクラッチのスプライトは、任意の大きさに変更することが出来ます。授業中は、児童生徒の集中力が切れないようにするために、スプライトの大きさは小さくしておく事をおススメします。</a:t>
            </a:r>
            <a:endParaRPr lang="en-US" altLang="ja-JP" sz="1100" dirty="0" smtClean="0"/>
          </a:p>
          <a:p>
            <a:r>
              <a:rPr lang="ja-JP" altLang="en-US" sz="1100" dirty="0"/>
              <a:t>　</a:t>
            </a:r>
            <a:r>
              <a:rPr lang="ja-JP" altLang="en-US" sz="1100" dirty="0" smtClean="0"/>
              <a:t>（大きさは</a:t>
            </a:r>
            <a:r>
              <a:rPr lang="en-US" altLang="ja-JP" sz="1100" dirty="0" smtClean="0"/>
              <a:t>50</a:t>
            </a:r>
            <a:r>
              <a:rPr lang="ja-JP" altLang="en-US" sz="1100" dirty="0" smtClean="0"/>
              <a:t>～</a:t>
            </a:r>
            <a:r>
              <a:rPr lang="en-US" altLang="ja-JP" sz="1100" dirty="0" smtClean="0"/>
              <a:t>70</a:t>
            </a:r>
            <a:r>
              <a:rPr lang="ja-JP" altLang="en-US" sz="1100" dirty="0" smtClean="0"/>
              <a:t>くらい）</a:t>
            </a:r>
            <a:endParaRPr lang="en-US" altLang="ja-JP" sz="1100" dirty="0"/>
          </a:p>
        </p:txBody>
      </p:sp>
      <p:sp>
        <p:nvSpPr>
          <p:cNvPr id="21" name="正方形/長方形 20"/>
          <p:cNvSpPr/>
          <p:nvPr/>
        </p:nvSpPr>
        <p:spPr>
          <a:xfrm>
            <a:off x="1473012" y="3905416"/>
            <a:ext cx="613696" cy="4558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0" y="4358287"/>
            <a:ext cx="5079476" cy="400110"/>
          </a:xfrm>
          <a:prstGeom prst="rect">
            <a:avLst/>
          </a:prstGeom>
          <a:noFill/>
        </p:spPr>
        <p:txBody>
          <a:bodyPr wrap="square" lIns="91440" tIns="45720" rIns="91440" bIns="45720">
            <a:spAutoFit/>
          </a:bodyPr>
          <a:lstStyle/>
          <a:p>
            <a:pPr algn="ctr"/>
            <a:r>
              <a:rPr lang="ja-JP" altLang="en-US" sz="2000" b="1" cap="none" spc="0" dirty="0" smtClean="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rPr>
              <a:t>知っておきたいスクラッチ知識！</a:t>
            </a:r>
            <a:r>
              <a:rPr lang="ja-JP" altLang="en-US" sz="2000" b="1" cap="none" spc="0" dirty="0" smtClean="0">
                <a:ln w="10160">
                  <a:solidFill>
                    <a:schemeClr val="accent6">
                      <a:lumMod val="75000"/>
                    </a:schemeClr>
                  </a:solidFill>
                  <a:prstDash val="solid"/>
                </a:ln>
                <a:solidFill>
                  <a:schemeClr val="accent6">
                    <a:lumMod val="20000"/>
                    <a:lumOff val="80000"/>
                  </a:schemeClr>
                </a:solidFill>
                <a:latin typeface="BIZ UDPゴシック" panose="020B0400000000000000" pitchFamily="50" charset="-128"/>
                <a:ea typeface="BIZ UDPゴシック" panose="020B0400000000000000" pitchFamily="50" charset="-128"/>
              </a:rPr>
              <a:t>その参</a:t>
            </a:r>
            <a:r>
              <a:rPr lang="ja-JP" altLang="en-US" sz="2000" b="1" cap="none" spc="0" dirty="0" smtClean="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rPr>
              <a:t>！</a:t>
            </a:r>
            <a:endParaRPr lang="ja-JP" altLang="en-US" sz="2000" b="1" cap="none" spc="0" dirty="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endParaRPr>
          </a:p>
        </p:txBody>
      </p:sp>
      <p:sp>
        <p:nvSpPr>
          <p:cNvPr id="25" name="正方形/長方形 24"/>
          <p:cNvSpPr/>
          <p:nvPr/>
        </p:nvSpPr>
        <p:spPr>
          <a:xfrm>
            <a:off x="3309788" y="1022224"/>
            <a:ext cx="3421921" cy="1785104"/>
          </a:xfrm>
          <a:prstGeom prst="rect">
            <a:avLst/>
          </a:prstGeom>
        </p:spPr>
        <p:txBody>
          <a:bodyPr wrap="square">
            <a:spAutoFit/>
          </a:bodyPr>
          <a:lstStyle/>
          <a:p>
            <a:r>
              <a:rPr lang="ja-JP" altLang="en-US" sz="1100" dirty="0" smtClean="0"/>
              <a:t>　スクリプトエリアには、様々な種類のブロックを置くことが</a:t>
            </a:r>
            <a:r>
              <a:rPr lang="ja-JP" altLang="en-US" sz="1100" dirty="0"/>
              <a:t>出来ます</a:t>
            </a:r>
            <a:r>
              <a:rPr lang="ja-JP" altLang="en-US" sz="1100" dirty="0" smtClean="0"/>
              <a:t>。使うブロックをあらかじめファイルとして保存し、授業の時に読み込むようにすれば、説明や考える時間を多く確保することが出来ます。各教科で実施する場合は、事前に使用するブロックを用意しておきましょう。</a:t>
            </a:r>
            <a:endParaRPr lang="en-US" altLang="ja-JP" sz="1100" dirty="0" smtClean="0"/>
          </a:p>
          <a:p>
            <a:r>
              <a:rPr lang="ja-JP" altLang="en-US" sz="1100" dirty="0"/>
              <a:t>　</a:t>
            </a:r>
            <a:r>
              <a:rPr lang="ja-JP" altLang="en-US" sz="1000" dirty="0" smtClean="0"/>
              <a:t>（</a:t>
            </a:r>
            <a:r>
              <a:rPr lang="en-US" altLang="ja-JP" sz="1000" dirty="0" smtClean="0"/>
              <a:t>※</a:t>
            </a:r>
            <a:r>
              <a:rPr lang="ja-JP" altLang="en-US" sz="1000" dirty="0" smtClean="0"/>
              <a:t>ダウンロードサイトでは、授業用のサン</a:t>
            </a:r>
            <a:endParaRPr lang="en-US" altLang="ja-JP" sz="1000" dirty="0" smtClean="0"/>
          </a:p>
          <a:p>
            <a:r>
              <a:rPr lang="ja-JP" altLang="en-US" sz="1000" dirty="0"/>
              <a:t>　</a:t>
            </a:r>
            <a:r>
              <a:rPr lang="ja-JP" altLang="en-US" sz="1000" dirty="0" smtClean="0"/>
              <a:t>　　プルファイルを用意してあります）</a:t>
            </a:r>
            <a:r>
              <a:rPr lang="ja-JP" altLang="en-US" sz="1100" dirty="0"/>
              <a:t>また、スクリプトエリアに置いたブロックは、様々な場所に置いたり、くっつけたりしてテストすること</a:t>
            </a:r>
            <a:r>
              <a:rPr lang="ja-JP" altLang="en-US" sz="1100" dirty="0" smtClean="0"/>
              <a:t>が、児童</a:t>
            </a:r>
            <a:endParaRPr lang="en-US" altLang="ja-JP" sz="1100" dirty="0" smtClean="0"/>
          </a:p>
        </p:txBody>
      </p:sp>
      <p:sp>
        <p:nvSpPr>
          <p:cNvPr id="27" name="正方形/長方形 26"/>
          <p:cNvSpPr/>
          <p:nvPr/>
        </p:nvSpPr>
        <p:spPr>
          <a:xfrm>
            <a:off x="434927" y="3007049"/>
            <a:ext cx="6100527" cy="261610"/>
          </a:xfrm>
          <a:prstGeom prst="rect">
            <a:avLst/>
          </a:prstGeom>
        </p:spPr>
        <p:txBody>
          <a:bodyPr wrap="square">
            <a:spAutoFit/>
          </a:bodyPr>
          <a:lstStyle/>
          <a:p>
            <a:r>
              <a:rPr lang="ja-JP" altLang="en-US" sz="1100" dirty="0" smtClean="0"/>
              <a:t>　</a:t>
            </a:r>
            <a:endParaRPr lang="en-US" altLang="ja-JP" sz="1100" dirty="0" smtClean="0"/>
          </a:p>
        </p:txBody>
      </p:sp>
      <p:pic>
        <p:nvPicPr>
          <p:cNvPr id="26" name="図 25" descr="画面の領域"/>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4928" y="1020164"/>
            <a:ext cx="2874861" cy="1617887"/>
          </a:xfrm>
          <a:prstGeom prst="rect">
            <a:avLst/>
          </a:prstGeom>
          <a:ln>
            <a:solidFill>
              <a:schemeClr val="tx1"/>
            </a:solidFill>
          </a:ln>
        </p:spPr>
      </p:pic>
      <p:sp>
        <p:nvSpPr>
          <p:cNvPr id="28" name="正方形/長方形 27"/>
          <p:cNvSpPr/>
          <p:nvPr/>
        </p:nvSpPr>
        <p:spPr>
          <a:xfrm>
            <a:off x="3517792" y="5028404"/>
            <a:ext cx="3366316" cy="2970044"/>
          </a:xfrm>
          <a:prstGeom prst="rect">
            <a:avLst/>
          </a:prstGeom>
        </p:spPr>
        <p:txBody>
          <a:bodyPr wrap="square">
            <a:spAutoFit/>
          </a:bodyPr>
          <a:lstStyle/>
          <a:p>
            <a:r>
              <a:rPr lang="ja-JP" altLang="en-US" sz="1100" dirty="0" smtClean="0"/>
              <a:t>　スクラッチの画面は横</a:t>
            </a:r>
            <a:r>
              <a:rPr lang="en-US" altLang="ja-JP" sz="1100" dirty="0" smtClean="0"/>
              <a:t>480</a:t>
            </a:r>
            <a:r>
              <a:rPr lang="ja-JP" altLang="en-US" sz="1100" dirty="0" smtClean="0"/>
              <a:t>ピクセル、縦</a:t>
            </a:r>
            <a:r>
              <a:rPr lang="en-US" altLang="ja-JP" sz="1100" dirty="0" smtClean="0"/>
              <a:t>360</a:t>
            </a:r>
            <a:r>
              <a:rPr lang="ja-JP" altLang="en-US" sz="1100" dirty="0" smtClean="0"/>
              <a:t>ピクセルで構成（画面比</a:t>
            </a:r>
            <a:r>
              <a:rPr lang="en-US" altLang="ja-JP" sz="1100" dirty="0" smtClean="0"/>
              <a:t>4:3</a:t>
            </a:r>
            <a:r>
              <a:rPr lang="ja-JP" altLang="en-US" sz="1100" dirty="0" smtClean="0"/>
              <a:t>）されています。</a:t>
            </a:r>
            <a:endParaRPr lang="en-US" altLang="ja-JP" sz="1100" dirty="0" smtClean="0"/>
          </a:p>
          <a:p>
            <a:r>
              <a:rPr lang="ja-JP" altLang="en-US" sz="1100" dirty="0" smtClean="0"/>
              <a:t>　「動き」のカテゴリーにある「</a:t>
            </a:r>
            <a:r>
              <a:rPr lang="en-US" altLang="ja-JP" sz="1100" dirty="0" smtClean="0"/>
              <a:t>1</a:t>
            </a:r>
            <a:r>
              <a:rPr lang="ja-JP" altLang="en-US" sz="1100" dirty="0" smtClean="0"/>
              <a:t>歩動かす」は</a:t>
            </a:r>
            <a:r>
              <a:rPr lang="en-US" altLang="ja-JP" sz="1100" dirty="0" smtClean="0"/>
              <a:t>1</a:t>
            </a:r>
            <a:r>
              <a:rPr lang="ja-JP" altLang="en-US" sz="1100" dirty="0" smtClean="0"/>
              <a:t>ピクセルとなりますので、横は</a:t>
            </a:r>
            <a:r>
              <a:rPr lang="en-US" altLang="ja-JP" sz="1100" dirty="0" smtClean="0"/>
              <a:t>480</a:t>
            </a:r>
            <a:r>
              <a:rPr lang="ja-JP" altLang="en-US" sz="1100" dirty="0" smtClean="0"/>
              <a:t>歩、縦は</a:t>
            </a:r>
            <a:r>
              <a:rPr lang="en-US" altLang="ja-JP" sz="1100" dirty="0" smtClean="0"/>
              <a:t>360</a:t>
            </a:r>
            <a:r>
              <a:rPr lang="ja-JP" altLang="en-US" sz="1100" dirty="0" smtClean="0"/>
              <a:t>歩となります。</a:t>
            </a:r>
            <a:endParaRPr lang="en-US" altLang="ja-JP" sz="1100" dirty="0" smtClean="0"/>
          </a:p>
          <a:p>
            <a:r>
              <a:rPr lang="ja-JP" altLang="en-US" sz="1100" dirty="0"/>
              <a:t>　</a:t>
            </a:r>
            <a:r>
              <a:rPr lang="ja-JP" altLang="en-US" sz="1100" dirty="0" smtClean="0"/>
              <a:t>背景やスプライト等を自作する場合の大きさは、</a:t>
            </a:r>
            <a:r>
              <a:rPr lang="en-US" altLang="ja-JP" sz="1100" dirty="0" smtClean="0"/>
              <a:t>480×360</a:t>
            </a:r>
            <a:r>
              <a:rPr lang="ja-JP" altLang="en-US" sz="1100" dirty="0" smtClean="0"/>
              <a:t>を越えないように作った方が良いです。</a:t>
            </a:r>
            <a:endParaRPr lang="en-US" altLang="ja-JP" sz="1100" dirty="0" smtClean="0"/>
          </a:p>
          <a:p>
            <a:r>
              <a:rPr lang="ja-JP" altLang="en-US" sz="1100" dirty="0" smtClean="0"/>
              <a:t>　また、座標が設定されて</a:t>
            </a:r>
            <a:endParaRPr lang="en-US" altLang="ja-JP" sz="1100" dirty="0" smtClean="0"/>
          </a:p>
          <a:p>
            <a:r>
              <a:rPr lang="ja-JP" altLang="en-US" sz="1100" dirty="0" smtClean="0"/>
              <a:t>おり、画面の中央が（</a:t>
            </a:r>
            <a:r>
              <a:rPr lang="en-US" altLang="ja-JP" sz="1100" dirty="0" smtClean="0"/>
              <a:t>X:0</a:t>
            </a:r>
          </a:p>
          <a:p>
            <a:r>
              <a:rPr lang="ja-JP" altLang="en-US" sz="1100" dirty="0" smtClean="0"/>
              <a:t> </a:t>
            </a:r>
            <a:r>
              <a:rPr lang="en-US" altLang="ja-JP" sz="1100" dirty="0" smtClean="0"/>
              <a:t>Y:0</a:t>
            </a:r>
            <a:r>
              <a:rPr lang="ja-JP" altLang="en-US" sz="1100" dirty="0" smtClean="0"/>
              <a:t>）となります。スプラ</a:t>
            </a:r>
            <a:endParaRPr lang="en-US" altLang="ja-JP" sz="1100" dirty="0" smtClean="0"/>
          </a:p>
          <a:p>
            <a:r>
              <a:rPr lang="ja-JP" altLang="en-US" sz="1100" dirty="0" smtClean="0"/>
              <a:t>イトの初期座標を設定して</a:t>
            </a:r>
            <a:endParaRPr lang="en-US" altLang="ja-JP" sz="1100" dirty="0" smtClean="0"/>
          </a:p>
          <a:p>
            <a:r>
              <a:rPr lang="ja-JP" altLang="en-US" sz="1100" dirty="0" smtClean="0"/>
              <a:t>おくと、児童生徒が迷わず</a:t>
            </a:r>
            <a:endParaRPr lang="en-US" altLang="ja-JP" sz="1100" dirty="0" smtClean="0"/>
          </a:p>
          <a:p>
            <a:r>
              <a:rPr lang="ja-JP" altLang="en-US" sz="1100" dirty="0" smtClean="0"/>
              <a:t>に学習できます。</a:t>
            </a:r>
            <a:endParaRPr lang="en-US" altLang="ja-JP" sz="1100" dirty="0" smtClean="0"/>
          </a:p>
          <a:p>
            <a:r>
              <a:rPr lang="ja-JP" altLang="en-US" sz="1100" dirty="0"/>
              <a:t>　</a:t>
            </a:r>
            <a:endParaRPr lang="en-US" altLang="ja-JP" sz="1100" dirty="0" smtClean="0"/>
          </a:p>
          <a:p>
            <a:endParaRPr lang="en-US" altLang="ja-JP" sz="1100" dirty="0"/>
          </a:p>
          <a:p>
            <a:r>
              <a:rPr lang="ja-JP" altLang="en-US" sz="1100" dirty="0" smtClean="0"/>
              <a:t>　</a:t>
            </a:r>
            <a:endParaRPr lang="en-US" altLang="ja-JP" sz="1100" dirty="0"/>
          </a:p>
          <a:p>
            <a:endParaRPr lang="en-US" altLang="ja-JP" sz="1100" dirty="0"/>
          </a:p>
        </p:txBody>
      </p:sp>
      <p:sp>
        <p:nvSpPr>
          <p:cNvPr id="7" name="正方形/長方形 6"/>
          <p:cNvSpPr/>
          <p:nvPr/>
        </p:nvSpPr>
        <p:spPr>
          <a:xfrm>
            <a:off x="372208" y="2702889"/>
            <a:ext cx="6359500" cy="430887"/>
          </a:xfrm>
          <a:prstGeom prst="rect">
            <a:avLst/>
          </a:prstGeom>
        </p:spPr>
        <p:txBody>
          <a:bodyPr wrap="square">
            <a:spAutoFit/>
          </a:bodyPr>
          <a:lstStyle/>
          <a:p>
            <a:pPr lvl="0"/>
            <a:r>
              <a:rPr lang="ja-JP" altLang="en-US" sz="1100" dirty="0">
                <a:solidFill>
                  <a:prstClr val="black"/>
                </a:solidFill>
              </a:rPr>
              <a:t>生徒のプログラミング的出来ます。作業台のように使うことが出来るので、色々な考え方を見たり聞いたり、共有したりして思考を育てましょう。</a:t>
            </a:r>
            <a:endParaRPr lang="en-US" altLang="ja-JP" sz="1100" dirty="0">
              <a:solidFill>
                <a:prstClr val="black"/>
              </a:solidFill>
            </a:endParaRPr>
          </a:p>
        </p:txBody>
      </p:sp>
      <p:pic>
        <p:nvPicPr>
          <p:cNvPr id="23" name="図 22" descr="画面の領域"/>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10555" y="6285214"/>
            <a:ext cx="1282277" cy="1441356"/>
          </a:xfrm>
          <a:prstGeom prst="rect">
            <a:avLst/>
          </a:prstGeom>
          <a:ln>
            <a:solidFill>
              <a:schemeClr val="tx1"/>
            </a:solidFill>
          </a:ln>
        </p:spPr>
      </p:pic>
      <p:sp>
        <p:nvSpPr>
          <p:cNvPr id="24" name="正方形/長方形 23"/>
          <p:cNvSpPr/>
          <p:nvPr/>
        </p:nvSpPr>
        <p:spPr>
          <a:xfrm>
            <a:off x="78678" y="7877934"/>
            <a:ext cx="5079476" cy="400110"/>
          </a:xfrm>
          <a:prstGeom prst="rect">
            <a:avLst/>
          </a:prstGeom>
          <a:noFill/>
        </p:spPr>
        <p:txBody>
          <a:bodyPr wrap="square" lIns="91440" tIns="45720" rIns="91440" bIns="45720">
            <a:spAutoFit/>
          </a:bodyPr>
          <a:lstStyle/>
          <a:p>
            <a:pPr algn="ctr"/>
            <a:r>
              <a:rPr lang="ja-JP" altLang="en-US" sz="2000" b="1" cap="none" spc="0" dirty="0" smtClean="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rPr>
              <a:t>知っておきたいスクラッチ知識！</a:t>
            </a:r>
            <a:r>
              <a:rPr lang="ja-JP" altLang="en-US" sz="2000" b="1" cap="none" spc="0" dirty="0" smtClean="0">
                <a:ln w="10160">
                  <a:solidFill>
                    <a:schemeClr val="accent6">
                      <a:lumMod val="75000"/>
                    </a:schemeClr>
                  </a:solidFill>
                  <a:prstDash val="solid"/>
                </a:ln>
                <a:solidFill>
                  <a:schemeClr val="accent6">
                    <a:lumMod val="20000"/>
                    <a:lumOff val="80000"/>
                  </a:schemeClr>
                </a:solidFill>
                <a:latin typeface="BIZ UDPゴシック" panose="020B0400000000000000" pitchFamily="50" charset="-128"/>
                <a:ea typeface="BIZ UDPゴシック" panose="020B0400000000000000" pitchFamily="50" charset="-128"/>
              </a:rPr>
              <a:t>その四</a:t>
            </a:r>
            <a:r>
              <a:rPr lang="ja-JP" altLang="en-US" sz="2000" b="1" cap="none" spc="0" dirty="0" smtClean="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rPr>
              <a:t>！</a:t>
            </a:r>
            <a:endParaRPr lang="ja-JP" altLang="en-US" sz="2000" b="1" cap="none" spc="0" dirty="0">
              <a:ln w="10160">
                <a:solidFill>
                  <a:schemeClr val="accent2">
                    <a:lumMod val="75000"/>
                  </a:schemeClr>
                </a:solidFill>
                <a:prstDash val="solid"/>
              </a:ln>
              <a:solidFill>
                <a:schemeClr val="accent2">
                  <a:lumMod val="20000"/>
                  <a:lumOff val="80000"/>
                </a:schemeClr>
              </a:solidFill>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461977" y="7224973"/>
            <a:ext cx="4848578" cy="600164"/>
          </a:xfrm>
          <a:prstGeom prst="rect">
            <a:avLst/>
          </a:prstGeom>
        </p:spPr>
        <p:txBody>
          <a:bodyPr wrap="square">
            <a:spAutoFit/>
          </a:bodyPr>
          <a:lstStyle/>
          <a:p>
            <a:r>
              <a:rPr lang="ja-JP" altLang="en-US" sz="1100" dirty="0" smtClean="0"/>
              <a:t>　上記の図は、ステージの背景一覧の中のデフォルト（初期）の画像にあります。また、マス目状の画像もありますので、算数や細かい座標設定があるプログラムに使用すると効果的です。</a:t>
            </a:r>
            <a:endParaRPr lang="en-US" altLang="ja-JP" sz="1100" dirty="0" smtClean="0"/>
          </a:p>
        </p:txBody>
      </p:sp>
    </p:spTree>
    <p:extLst>
      <p:ext uri="{BB962C8B-B14F-4D97-AF65-F5344CB8AC3E}">
        <p14:creationId xmlns:p14="http://schemas.microsoft.com/office/powerpoint/2010/main" val="196005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idx="4294967295"/>
          </p:nvPr>
        </p:nvSpPr>
        <p:spPr>
          <a:xfrm>
            <a:off x="0" y="156665"/>
            <a:ext cx="6388274" cy="434739"/>
          </a:xfrm>
        </p:spPr>
        <p:txBody>
          <a:bodyPr rtlCol="0">
            <a:noAutofit/>
          </a:bodyPr>
          <a:lstStyle/>
          <a:p>
            <a:pPr>
              <a:spcBef>
                <a:spcPts val="0"/>
              </a:spcBef>
              <a:buNone/>
              <a:defRPr/>
            </a:pPr>
            <a:r>
              <a:rPr lang="ja-JP" altLang="en-US"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ja-JP"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Scratch</a:t>
            </a:r>
            <a:r>
              <a:rPr lang="ja-JP" altLang="en-US"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を使った実践（</a:t>
            </a:r>
            <a:r>
              <a:rPr lang="en-US"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①　算数）</a:t>
            </a:r>
            <a:endParaRPr lang="ja-JP" altLang="ja-JP" sz="1600" b="1" kern="0" spc="32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2910" y="0"/>
            <a:ext cx="645090" cy="542871"/>
          </a:xfrm>
          <a:prstGeom prst="rect">
            <a:avLst/>
          </a:prstGeom>
        </p:spPr>
      </p:pic>
      <p:cxnSp>
        <p:nvCxnSpPr>
          <p:cNvPr id="6" name="直線コネクタ 5"/>
          <p:cNvCxnSpPr/>
          <p:nvPr/>
        </p:nvCxnSpPr>
        <p:spPr>
          <a:xfrm>
            <a:off x="0" y="576942"/>
            <a:ext cx="6858000" cy="14463"/>
          </a:xfrm>
          <a:prstGeom prst="line">
            <a:avLst/>
          </a:prstGeom>
          <a:ln w="41275" cmpd="dbl"/>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77932" y="625475"/>
            <a:ext cx="6348332" cy="5047536"/>
          </a:xfrm>
          <a:prstGeom prst="rect">
            <a:avLst/>
          </a:prstGeom>
        </p:spPr>
        <p:txBody>
          <a:bodyPr wrap="square">
            <a:spAutoFit/>
          </a:bodyPr>
          <a:lstStyle/>
          <a:p>
            <a:r>
              <a:rPr lang="ja-JP" altLang="en-US" sz="1400" dirty="0" smtClean="0"/>
              <a:t>（１）ペン機能をつかってみる</a:t>
            </a:r>
            <a:endParaRPr lang="en-US" altLang="ja-JP" sz="1400" dirty="0" smtClean="0"/>
          </a:p>
          <a:p>
            <a:r>
              <a:rPr lang="ja-JP" altLang="en-US" sz="1100" dirty="0"/>
              <a:t>　</a:t>
            </a:r>
            <a:r>
              <a:rPr lang="ja-JP" altLang="en-US" sz="1100" dirty="0" smtClean="0"/>
              <a:t>　基本的なスクラッチの操作は１で学習しました。２では、算数でスクラッチを使う場面を想定　　</a:t>
            </a:r>
            <a:endParaRPr lang="en-US" altLang="ja-JP" sz="1100" dirty="0" smtClean="0"/>
          </a:p>
          <a:p>
            <a:r>
              <a:rPr lang="ja-JP" altLang="en-US" sz="1100" dirty="0"/>
              <a:t>　</a:t>
            </a:r>
            <a:r>
              <a:rPr lang="ja-JP" altLang="en-US" sz="1100" dirty="0" smtClean="0"/>
              <a:t>してスクリプトを作ってみましょう。</a:t>
            </a:r>
            <a:endParaRPr lang="en-US" altLang="ja-JP" sz="1100" dirty="0" smtClean="0"/>
          </a:p>
          <a:p>
            <a:endParaRPr lang="en-US" altLang="ja-JP" sz="1100" dirty="0"/>
          </a:p>
          <a:p>
            <a:r>
              <a:rPr lang="ja-JP" altLang="en-US" sz="1100" dirty="0" smtClean="0"/>
              <a:t>　　① 「カテゴリー」の中にある「ペン」をクリックします。</a:t>
            </a:r>
            <a:endParaRPr lang="en-US" altLang="ja-JP" sz="1100" dirty="0" smtClean="0"/>
          </a:p>
          <a:p>
            <a:endParaRPr lang="en-US" altLang="ja-JP" sz="1100" dirty="0"/>
          </a:p>
          <a:p>
            <a:r>
              <a:rPr lang="ja-JP" altLang="en-US" sz="1100" dirty="0" smtClean="0"/>
              <a:t>　　②　　　　　を「スクリプトエリア」にドラッグして、他とは繋げないように配置します。</a:t>
            </a:r>
            <a:endParaRPr lang="en-US" altLang="ja-JP" sz="1100" dirty="0" smtClean="0"/>
          </a:p>
          <a:p>
            <a:endParaRPr lang="en-US" altLang="ja-JP" sz="1100" dirty="0"/>
          </a:p>
          <a:p>
            <a:r>
              <a:rPr lang="ja-JP" altLang="en-US" sz="1100" dirty="0" smtClean="0"/>
              <a:t>　　　　　　　　　　　　　　　　　　　　　左の「スクリプト」を動かした後、 　　　を</a:t>
            </a:r>
            <a:endParaRPr lang="en-US" altLang="ja-JP" sz="1100" dirty="0" smtClean="0"/>
          </a:p>
          <a:p>
            <a:r>
              <a:rPr lang="ja-JP" altLang="en-US" sz="1100" dirty="0"/>
              <a:t>　</a:t>
            </a:r>
            <a:r>
              <a:rPr lang="ja-JP" altLang="en-US" sz="1100" dirty="0" smtClean="0"/>
              <a:t>　　　　　　　　　　　　　　　　　　　　クリックしてみましょう。ネコが歩いたあとに</a:t>
            </a:r>
            <a:endParaRPr lang="en-US" altLang="ja-JP" sz="1100" dirty="0" smtClean="0"/>
          </a:p>
          <a:p>
            <a:r>
              <a:rPr lang="ja-JP" altLang="en-US" sz="1100" dirty="0"/>
              <a:t>　</a:t>
            </a:r>
            <a:r>
              <a:rPr lang="ja-JP" altLang="en-US" sz="1100" dirty="0" smtClean="0"/>
              <a:t>　　　　　　　　　　　　　　　　　　　　線が表示されます。</a:t>
            </a:r>
            <a:endParaRPr lang="en-US" altLang="ja-JP" sz="1100" dirty="0" smtClean="0"/>
          </a:p>
          <a:p>
            <a:endParaRPr lang="en-US" altLang="ja-JP" sz="1100" dirty="0"/>
          </a:p>
          <a:p>
            <a:endParaRPr lang="en-US" altLang="ja-JP" sz="1100" dirty="0" smtClean="0"/>
          </a:p>
          <a:p>
            <a:endParaRPr lang="en-US" altLang="ja-JP" sz="1100" dirty="0"/>
          </a:p>
          <a:p>
            <a:endParaRPr lang="en-US" altLang="ja-JP" sz="1100" dirty="0" smtClean="0"/>
          </a:p>
          <a:p>
            <a:r>
              <a:rPr lang="ja-JP" altLang="en-US" sz="1100" dirty="0"/>
              <a:t>　</a:t>
            </a:r>
            <a:r>
              <a:rPr lang="ja-JP" altLang="en-US" sz="1100" dirty="0" smtClean="0"/>
              <a:t>　③ 「ステージ」が線でいっぱいになったので、線を消したいときには、　     　     を使います。</a:t>
            </a:r>
            <a:endParaRPr lang="en-US" altLang="ja-JP" sz="1100" dirty="0" smtClean="0"/>
          </a:p>
          <a:p>
            <a:r>
              <a:rPr lang="ja-JP" altLang="en-US" sz="1100" dirty="0"/>
              <a:t>　</a:t>
            </a:r>
            <a:r>
              <a:rPr lang="ja-JP" altLang="en-US" sz="1100" dirty="0" smtClean="0"/>
              <a:t>　 「スクリプトエリア」にドラッグして、適当な場所に配置します。</a:t>
            </a:r>
            <a:endParaRPr lang="en-US" altLang="ja-JP" sz="1100" dirty="0" smtClean="0"/>
          </a:p>
          <a:p>
            <a:endParaRPr lang="en-US" altLang="ja-JP" sz="1100" dirty="0"/>
          </a:p>
          <a:p>
            <a:r>
              <a:rPr lang="ja-JP" altLang="en-US" sz="1100" dirty="0" smtClean="0"/>
              <a:t>　　④  　　　　を「スクリプトエリア」にドラッグして、同じように適当に配置しま</a:t>
            </a:r>
            <a:r>
              <a:rPr lang="ja-JP" altLang="en-US" sz="1100" dirty="0"/>
              <a:t>す</a:t>
            </a:r>
            <a:r>
              <a:rPr lang="ja-JP" altLang="en-US" sz="1100" dirty="0" smtClean="0"/>
              <a:t>。</a:t>
            </a:r>
            <a:endParaRPr lang="en-US" altLang="ja-JP" sz="1100" dirty="0" smtClean="0"/>
          </a:p>
          <a:p>
            <a:endParaRPr lang="en-US" altLang="ja-JP" sz="1100" dirty="0" smtClean="0"/>
          </a:p>
          <a:p>
            <a:r>
              <a:rPr lang="ja-JP" altLang="en-US" sz="1100" dirty="0"/>
              <a:t>　</a:t>
            </a:r>
            <a:r>
              <a:rPr lang="ja-JP" altLang="en-US" sz="1100" dirty="0" smtClean="0"/>
              <a:t>　　　　　　　　　　　　　　　　　　　　左の「スクリプト」を動かして、ペンを上げたり、</a:t>
            </a:r>
            <a:endParaRPr lang="en-US" altLang="ja-JP" sz="1100" dirty="0" smtClean="0"/>
          </a:p>
          <a:p>
            <a:r>
              <a:rPr lang="ja-JP" altLang="en-US" sz="1100" dirty="0"/>
              <a:t>　</a:t>
            </a:r>
            <a:r>
              <a:rPr lang="ja-JP" altLang="en-US" sz="1100" dirty="0" smtClean="0"/>
              <a:t>　　　　　　　　　　　　　　　　　　　　下げたり、消したりして、動作を確認してみ</a:t>
            </a:r>
            <a:r>
              <a:rPr lang="ja-JP" altLang="en-US" sz="1100" dirty="0" err="1" smtClean="0"/>
              <a:t>ましょ</a:t>
            </a:r>
            <a:r>
              <a:rPr lang="ja-JP" altLang="en-US" sz="1100" dirty="0" smtClean="0"/>
              <a:t>　　　　　　　　　　　　　　　　</a:t>
            </a:r>
            <a:endParaRPr lang="en-US" altLang="ja-JP" sz="1100" dirty="0" smtClean="0"/>
          </a:p>
          <a:p>
            <a:r>
              <a:rPr lang="ja-JP" altLang="en-US" sz="1100" dirty="0"/>
              <a:t>　</a:t>
            </a:r>
            <a:r>
              <a:rPr lang="ja-JP" altLang="en-US" sz="1100" dirty="0" smtClean="0"/>
              <a:t>　　　　　　　　　　　　　　　　　　　　う。</a:t>
            </a:r>
            <a:endParaRPr lang="en-US" altLang="ja-JP" sz="1100" dirty="0" smtClean="0"/>
          </a:p>
          <a:p>
            <a:r>
              <a:rPr lang="ja-JP" altLang="en-US" sz="1100" dirty="0" smtClean="0"/>
              <a:t>　　　　　　　　　　　　　　　　　　　　　　</a:t>
            </a:r>
            <a:endParaRPr lang="en-US" altLang="ja-JP" sz="1100" dirty="0"/>
          </a:p>
          <a:p>
            <a:r>
              <a:rPr lang="ja-JP" altLang="en-US" sz="1100" dirty="0" smtClean="0"/>
              <a:t>　　　　　　　　　　　　　　　　　　　　　　</a:t>
            </a:r>
            <a:r>
              <a:rPr lang="en-US" altLang="ja-JP" sz="1100" dirty="0" smtClean="0"/>
              <a:t>※</a:t>
            </a:r>
            <a:r>
              <a:rPr lang="ja-JP" altLang="en-US" sz="1100" dirty="0" smtClean="0"/>
              <a:t>この方法は、様々な「ブロック」を試してみた　　　　　　　　　　　</a:t>
            </a:r>
            <a:endParaRPr lang="en-US" altLang="ja-JP" sz="1100" dirty="0" smtClean="0"/>
          </a:p>
          <a:p>
            <a:r>
              <a:rPr lang="ja-JP" altLang="en-US" sz="1100" dirty="0"/>
              <a:t>　</a:t>
            </a:r>
            <a:r>
              <a:rPr lang="ja-JP" altLang="en-US" sz="1100" dirty="0" smtClean="0"/>
              <a:t>　　　　　　　　　　　　　　　　　　　　　　</a:t>
            </a:r>
            <a:r>
              <a:rPr lang="ja-JP" altLang="en-US" sz="1100" dirty="0" err="1" smtClean="0"/>
              <a:t>い</a:t>
            </a:r>
            <a:r>
              <a:rPr lang="ja-JP" altLang="en-US" sz="1100" dirty="0" smtClean="0"/>
              <a:t>時に使えるわざです。</a:t>
            </a:r>
            <a:endParaRPr lang="en-US" altLang="ja-JP" sz="1100" dirty="0" smtClean="0"/>
          </a:p>
          <a:p>
            <a:endParaRPr lang="en-US" altLang="ja-JP" sz="1100" dirty="0"/>
          </a:p>
          <a:p>
            <a:r>
              <a:rPr lang="ja-JP" altLang="en-US" sz="1100" dirty="0" smtClean="0"/>
              <a:t>　　⑤ 上書き保存する。</a:t>
            </a:r>
            <a:endParaRPr lang="en-US" altLang="ja-JP" sz="1100" dirty="0" smtClean="0"/>
          </a:p>
        </p:txBody>
      </p:sp>
      <p:pic>
        <p:nvPicPr>
          <p:cNvPr id="10" name="図 9"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385" y="1698927"/>
            <a:ext cx="597658" cy="217330"/>
          </a:xfrm>
          <a:prstGeom prst="rect">
            <a:avLst/>
          </a:prstGeom>
        </p:spPr>
      </p:pic>
      <p:pic>
        <p:nvPicPr>
          <p:cNvPr id="11" name="図 10"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564" y="2040134"/>
            <a:ext cx="2187080" cy="1041958"/>
          </a:xfrm>
          <a:prstGeom prst="rect">
            <a:avLst/>
          </a:prstGeom>
        </p:spPr>
      </p:pic>
      <p:pic>
        <p:nvPicPr>
          <p:cNvPr id="12" name="図 11"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5252" y="2041245"/>
            <a:ext cx="448558" cy="163112"/>
          </a:xfrm>
          <a:prstGeom prst="rect">
            <a:avLst/>
          </a:prstGeom>
        </p:spPr>
      </p:pic>
      <p:pic>
        <p:nvPicPr>
          <p:cNvPr id="14" name="図 13" descr="画面の領域"/>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3385" y="3720739"/>
            <a:ext cx="526903" cy="192522"/>
          </a:xfrm>
          <a:prstGeom prst="rect">
            <a:avLst/>
          </a:prstGeom>
        </p:spPr>
      </p:pic>
      <p:sp>
        <p:nvSpPr>
          <p:cNvPr id="16" name="正方形/長方形 15"/>
          <p:cNvSpPr/>
          <p:nvPr/>
        </p:nvSpPr>
        <p:spPr>
          <a:xfrm>
            <a:off x="376155" y="5517099"/>
            <a:ext cx="6348332" cy="4201150"/>
          </a:xfrm>
          <a:prstGeom prst="rect">
            <a:avLst/>
          </a:prstGeom>
        </p:spPr>
        <p:txBody>
          <a:bodyPr wrap="square">
            <a:spAutoFit/>
          </a:bodyPr>
          <a:lstStyle/>
          <a:p>
            <a:r>
              <a:rPr lang="ja-JP" altLang="en-US" sz="1400" dirty="0" smtClean="0"/>
              <a:t>（２）正方形をつくってみる</a:t>
            </a:r>
            <a:endParaRPr lang="en-US" altLang="ja-JP" sz="1400" dirty="0" smtClean="0"/>
          </a:p>
          <a:p>
            <a:r>
              <a:rPr lang="ja-JP" altLang="en-US" sz="1100" dirty="0"/>
              <a:t>　</a:t>
            </a:r>
            <a:r>
              <a:rPr lang="ja-JP" altLang="en-US" sz="1100" dirty="0" smtClean="0"/>
              <a:t>　</a:t>
            </a:r>
            <a:r>
              <a:rPr lang="ja-JP" altLang="en-US" sz="1100" dirty="0"/>
              <a:t>先</a:t>
            </a:r>
            <a:r>
              <a:rPr lang="ja-JP" altLang="en-US" sz="1100" dirty="0" smtClean="0"/>
              <a:t>ほど基本的なペンの使い方を学びました。このペン機能を使って、正方形をつくってみます。　　</a:t>
            </a:r>
            <a:endParaRPr lang="en-US" altLang="ja-JP" sz="1100" dirty="0" smtClean="0"/>
          </a:p>
          <a:p>
            <a:endParaRPr lang="en-US" altLang="ja-JP" sz="1100" b="1" dirty="0"/>
          </a:p>
          <a:p>
            <a:r>
              <a:rPr lang="ja-JP" altLang="en-US" sz="1100" b="1" dirty="0" smtClean="0"/>
              <a:t>□　１辺が１００ピクセルの正方形をつくる。</a:t>
            </a:r>
            <a:endParaRPr lang="en-US" altLang="ja-JP" sz="1100" b="1" dirty="0" smtClean="0"/>
          </a:p>
          <a:p>
            <a:r>
              <a:rPr lang="ja-JP" altLang="en-US" sz="1100" dirty="0"/>
              <a:t>　</a:t>
            </a:r>
            <a:r>
              <a:rPr lang="ja-JP" altLang="en-US" sz="1100" dirty="0" smtClean="0"/>
              <a:t>　① 「メニュー」にある「ファイル」から新規をクリックします。</a:t>
            </a:r>
            <a:endParaRPr lang="en-US" altLang="ja-JP" sz="1100" dirty="0" smtClean="0"/>
          </a:p>
          <a:p>
            <a:r>
              <a:rPr lang="ja-JP" altLang="en-US" sz="1100" dirty="0"/>
              <a:t>　</a:t>
            </a:r>
            <a:r>
              <a:rPr lang="ja-JP" altLang="en-US" sz="1100" dirty="0" smtClean="0"/>
              <a:t>　　　　　　</a:t>
            </a:r>
            <a:r>
              <a:rPr lang="en-US" altLang="ja-JP" sz="1100" dirty="0" smtClean="0"/>
              <a:t>※</a:t>
            </a:r>
            <a:r>
              <a:rPr lang="ja-JP" altLang="en-US" sz="1100" dirty="0" smtClean="0"/>
              <a:t>上書き保存していない場合は、保存を促す。</a:t>
            </a:r>
            <a:endParaRPr lang="en-US" altLang="ja-JP" sz="1100" dirty="0" smtClean="0"/>
          </a:p>
          <a:p>
            <a:endParaRPr lang="en-US" altLang="ja-JP" sz="1100" dirty="0"/>
          </a:p>
          <a:p>
            <a:r>
              <a:rPr lang="ja-JP" altLang="en-US" sz="1100" dirty="0" smtClean="0"/>
              <a:t>　　②「カテゴリー」の中にある「動き」をクリックします。</a:t>
            </a:r>
            <a:endParaRPr lang="en-US" altLang="ja-JP" sz="1100" dirty="0" smtClean="0"/>
          </a:p>
          <a:p>
            <a:endParaRPr lang="en-US" altLang="ja-JP" sz="1100" dirty="0"/>
          </a:p>
          <a:p>
            <a:r>
              <a:rPr lang="ja-JP" altLang="en-US" sz="1100" dirty="0" smtClean="0"/>
              <a:t>　　③　　　　　を「スクリプトエリア」にドラッグして、</a:t>
            </a:r>
            <a:r>
              <a:rPr lang="en-US" altLang="ja-JP" sz="1100" dirty="0" smtClean="0"/>
              <a:t>15</a:t>
            </a:r>
            <a:r>
              <a:rPr lang="ja-JP" altLang="en-US" sz="1100" dirty="0" smtClean="0"/>
              <a:t>を</a:t>
            </a:r>
            <a:r>
              <a:rPr lang="en-US" altLang="ja-JP" sz="1100" dirty="0"/>
              <a:t>100</a:t>
            </a:r>
            <a:r>
              <a:rPr lang="ja-JP" altLang="en-US" sz="1100" dirty="0" smtClean="0"/>
              <a:t>に変更します。</a:t>
            </a:r>
            <a:endParaRPr lang="en-US" altLang="ja-JP" sz="1100" dirty="0" smtClean="0"/>
          </a:p>
          <a:p>
            <a:endParaRPr lang="en-US" altLang="ja-JP" sz="1100" dirty="0"/>
          </a:p>
          <a:p>
            <a:r>
              <a:rPr lang="ja-JP" altLang="en-US" sz="1100" dirty="0"/>
              <a:t>　　</a:t>
            </a:r>
            <a:r>
              <a:rPr lang="ja-JP" altLang="en-US" sz="1100" dirty="0" smtClean="0"/>
              <a:t>④</a:t>
            </a:r>
            <a:r>
              <a:rPr lang="ja-JP" altLang="en-US" sz="1100" dirty="0"/>
              <a:t>　　　　　を「スクリプトエリア」にドラッグして、</a:t>
            </a:r>
            <a:r>
              <a:rPr lang="en-US" altLang="ja-JP" sz="1100" dirty="0"/>
              <a:t>15</a:t>
            </a:r>
            <a:r>
              <a:rPr lang="ja-JP" altLang="en-US" sz="1100" dirty="0"/>
              <a:t>を</a:t>
            </a:r>
            <a:r>
              <a:rPr lang="en-US" altLang="ja-JP" sz="1100" dirty="0"/>
              <a:t>90</a:t>
            </a:r>
            <a:r>
              <a:rPr lang="ja-JP" altLang="en-US" sz="1100" dirty="0"/>
              <a:t>に変更します。</a:t>
            </a:r>
            <a:endParaRPr lang="en-US" altLang="ja-JP" sz="1100" dirty="0" smtClean="0"/>
          </a:p>
          <a:p>
            <a:r>
              <a:rPr lang="ja-JP" altLang="en-US" sz="1100" dirty="0" smtClean="0"/>
              <a:t>　　</a:t>
            </a:r>
            <a:endParaRPr lang="en-US" altLang="ja-JP" sz="1100" dirty="0"/>
          </a:p>
          <a:p>
            <a:r>
              <a:rPr lang="ja-JP" altLang="en-US" sz="1100" dirty="0" smtClean="0"/>
              <a:t>　　⑤ </a:t>
            </a:r>
            <a:r>
              <a:rPr lang="ja-JP" altLang="en-US" sz="1100" dirty="0"/>
              <a:t>四</a:t>
            </a:r>
            <a:r>
              <a:rPr lang="ja-JP" altLang="en-US" sz="1100" dirty="0" smtClean="0"/>
              <a:t>角形（１組のブロックが４つ必要）なので</a:t>
            </a:r>
            <a:r>
              <a:rPr lang="ja-JP" altLang="en-US" sz="1100" dirty="0"/>
              <a:t>、</a:t>
            </a:r>
            <a:r>
              <a:rPr lang="ja-JP" altLang="en-US" sz="1100" dirty="0" smtClean="0"/>
              <a:t>複製を４回</a:t>
            </a:r>
            <a:r>
              <a:rPr lang="ja-JP" altLang="en-US" sz="1100" dirty="0"/>
              <a:t>し</a:t>
            </a:r>
            <a:r>
              <a:rPr lang="ja-JP" altLang="en-US" sz="1100" dirty="0" smtClean="0"/>
              <a:t>ます。</a:t>
            </a:r>
            <a:endParaRPr lang="en-US" altLang="ja-JP" sz="1100" dirty="0" smtClean="0"/>
          </a:p>
          <a:p>
            <a:r>
              <a:rPr lang="ja-JP" altLang="en-US" sz="1100" dirty="0"/>
              <a:t>　</a:t>
            </a:r>
            <a:r>
              <a:rPr lang="ja-JP" altLang="en-US" sz="1100" dirty="0" smtClean="0"/>
              <a:t>　　　　　　　　</a:t>
            </a:r>
            <a:endParaRPr lang="en-US" altLang="ja-JP" sz="1100" dirty="0"/>
          </a:p>
          <a:p>
            <a:endParaRPr lang="en-US" altLang="ja-JP" sz="1100" dirty="0" smtClean="0"/>
          </a:p>
          <a:p>
            <a:r>
              <a:rPr lang="ja-JP" altLang="en-US" sz="1100" dirty="0" smtClean="0"/>
              <a:t>　　</a:t>
            </a:r>
            <a:endParaRPr lang="en-US" altLang="ja-JP" sz="1100" dirty="0" smtClean="0"/>
          </a:p>
          <a:p>
            <a:r>
              <a:rPr lang="ja-JP" altLang="en-US" sz="1100" dirty="0"/>
              <a:t>　</a:t>
            </a:r>
            <a:r>
              <a:rPr lang="ja-JP" altLang="en-US" sz="1100" dirty="0" smtClean="0"/>
              <a:t>　⑥ 　　　　を一番上にドラッグして、「ブロック」をクリックしま</a:t>
            </a:r>
            <a:r>
              <a:rPr lang="ja-JP" altLang="en-US" sz="1100" dirty="0"/>
              <a:t>す</a:t>
            </a:r>
            <a:r>
              <a:rPr lang="ja-JP" altLang="en-US" sz="1100" dirty="0" smtClean="0"/>
              <a:t>。</a:t>
            </a:r>
            <a:endParaRPr lang="en-US" altLang="ja-JP" sz="1100" dirty="0" smtClean="0"/>
          </a:p>
          <a:p>
            <a:endParaRPr lang="en-US" altLang="ja-JP" sz="1100" dirty="0"/>
          </a:p>
          <a:p>
            <a:r>
              <a:rPr lang="ja-JP" altLang="en-US" sz="1100" dirty="0" smtClean="0"/>
              <a:t>　　　</a:t>
            </a:r>
            <a:r>
              <a:rPr lang="en-US" altLang="ja-JP" sz="1100" dirty="0" smtClean="0"/>
              <a:t>※</a:t>
            </a:r>
            <a:r>
              <a:rPr lang="ja-JP" altLang="en-US" sz="1100" dirty="0" smtClean="0"/>
              <a:t>　　　　　がある場合は、一番上に配置する。無かったら追加します。</a:t>
            </a:r>
            <a:endParaRPr lang="en-US" altLang="ja-JP" sz="1100" dirty="0" smtClean="0"/>
          </a:p>
          <a:p>
            <a:r>
              <a:rPr lang="ja-JP" altLang="en-US" sz="1100" dirty="0"/>
              <a:t>　</a:t>
            </a:r>
            <a:r>
              <a:rPr lang="ja-JP" altLang="en-US" sz="1100" dirty="0" smtClean="0"/>
              <a:t>　　　エディターではブロッククリックでも出来ますが、プロジェクトページでは必要です。</a:t>
            </a:r>
            <a:endParaRPr lang="en-US" altLang="ja-JP" sz="1100" dirty="0" smtClean="0"/>
          </a:p>
          <a:p>
            <a:r>
              <a:rPr lang="ja-JP" altLang="en-US" sz="1100" dirty="0" smtClean="0"/>
              <a:t>　　　</a:t>
            </a:r>
            <a:r>
              <a:rPr lang="en-US" altLang="ja-JP" sz="1100" dirty="0" smtClean="0"/>
              <a:t>※</a:t>
            </a:r>
            <a:r>
              <a:rPr lang="ja-JP" altLang="en-US" sz="1100" dirty="0" smtClean="0"/>
              <a:t>③で</a:t>
            </a:r>
            <a:r>
              <a:rPr lang="ja-JP" altLang="en-US" sz="1100" dirty="0"/>
              <a:t>一</a:t>
            </a:r>
            <a:r>
              <a:rPr lang="ja-JP" altLang="en-US" sz="1100" dirty="0" smtClean="0"/>
              <a:t>つのブロックで</a:t>
            </a:r>
            <a:r>
              <a:rPr lang="en-US" altLang="ja-JP" sz="1100" dirty="0" smtClean="0"/>
              <a:t>100</a:t>
            </a:r>
            <a:r>
              <a:rPr lang="ja-JP" altLang="en-US" sz="1100" dirty="0" smtClean="0"/>
              <a:t>ピクセルとしましたが、コンピュータは一気に書き上げて</a:t>
            </a:r>
            <a:endParaRPr lang="en-US" altLang="ja-JP" sz="1100" dirty="0" smtClean="0"/>
          </a:p>
          <a:p>
            <a:r>
              <a:rPr lang="ja-JP" altLang="en-US" sz="1100" dirty="0"/>
              <a:t>　</a:t>
            </a:r>
            <a:r>
              <a:rPr lang="ja-JP" altLang="en-US" sz="1100" dirty="0" smtClean="0"/>
              <a:t>　　　しまいます。ゆっくりペンで書くようにしたければ、「</a:t>
            </a:r>
            <a:r>
              <a:rPr lang="en-US" altLang="ja-JP" sz="1100" dirty="0" smtClean="0"/>
              <a:t>10</a:t>
            </a:r>
            <a:r>
              <a:rPr lang="ja-JP" altLang="en-US" sz="1100" dirty="0" smtClean="0"/>
              <a:t>歩動かす</a:t>
            </a:r>
            <a:r>
              <a:rPr lang="ja-JP" altLang="en-US" sz="1100" dirty="0" err="1" smtClean="0"/>
              <a:t>を</a:t>
            </a:r>
            <a:r>
              <a:rPr lang="en-US" altLang="ja-JP" sz="1100" dirty="0" smtClean="0"/>
              <a:t>10</a:t>
            </a:r>
            <a:r>
              <a:rPr lang="ja-JP" altLang="en-US" sz="1100" dirty="0" smtClean="0"/>
              <a:t>回繰り返す」に</a:t>
            </a:r>
            <a:endParaRPr lang="en-US" altLang="ja-JP" sz="1100" dirty="0" smtClean="0"/>
          </a:p>
          <a:p>
            <a:r>
              <a:rPr lang="ja-JP" altLang="en-US" sz="1100" dirty="0"/>
              <a:t>　</a:t>
            </a:r>
            <a:r>
              <a:rPr lang="ja-JP" altLang="en-US" sz="1100" dirty="0" smtClean="0"/>
              <a:t>　　　して、アニメーションっぽくします。</a:t>
            </a:r>
            <a:r>
              <a:rPr lang="ja-JP" altLang="en-US" sz="1100" dirty="0"/>
              <a:t>　</a:t>
            </a:r>
            <a:endParaRPr lang="en-US" altLang="ja-JP" sz="1100" dirty="0" smtClean="0"/>
          </a:p>
        </p:txBody>
      </p:sp>
      <p:pic>
        <p:nvPicPr>
          <p:cNvPr id="17" name="図 16" descr="画面の領域"/>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3281" y="7464586"/>
            <a:ext cx="606966" cy="176832"/>
          </a:xfrm>
          <a:prstGeom prst="rect">
            <a:avLst/>
          </a:prstGeom>
        </p:spPr>
      </p:pic>
      <p:pic>
        <p:nvPicPr>
          <p:cNvPr id="18" name="図 17" descr="画面の領域"/>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2628" y="7118694"/>
            <a:ext cx="628462" cy="185925"/>
          </a:xfrm>
          <a:prstGeom prst="rect">
            <a:avLst/>
          </a:prstGeom>
        </p:spPr>
      </p:pic>
      <p:pic>
        <p:nvPicPr>
          <p:cNvPr id="21" name="図 20" descr="画面の領域"/>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82564" y="8453440"/>
            <a:ext cx="503497" cy="186294"/>
          </a:xfrm>
          <a:prstGeom prst="rect">
            <a:avLst/>
          </a:prstGeom>
        </p:spPr>
      </p:pic>
      <p:pic>
        <p:nvPicPr>
          <p:cNvPr id="22" name="図 21" descr="画面の領域"/>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0906" y="8728994"/>
            <a:ext cx="612322" cy="196081"/>
          </a:xfrm>
          <a:prstGeom prst="rect">
            <a:avLst/>
          </a:prstGeom>
        </p:spPr>
      </p:pic>
      <p:pic>
        <p:nvPicPr>
          <p:cNvPr id="20" name="図 19" descr="画面の領域"/>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2628" y="8003943"/>
            <a:ext cx="606966" cy="176832"/>
          </a:xfrm>
          <a:prstGeom prst="rect">
            <a:avLst/>
          </a:prstGeom>
        </p:spPr>
      </p:pic>
      <p:pic>
        <p:nvPicPr>
          <p:cNvPr id="23" name="図 22" descr="画面の領域"/>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91594" y="8164556"/>
            <a:ext cx="628462" cy="185925"/>
          </a:xfrm>
          <a:prstGeom prst="rect">
            <a:avLst/>
          </a:prstGeom>
        </p:spPr>
      </p:pic>
      <p:pic>
        <p:nvPicPr>
          <p:cNvPr id="2" name="図 1"/>
          <p:cNvPicPr>
            <a:picLocks noChangeAspect="1"/>
          </p:cNvPicPr>
          <p:nvPr/>
        </p:nvPicPr>
        <p:blipFill>
          <a:blip r:embed="rId10"/>
          <a:stretch>
            <a:fillRect/>
          </a:stretch>
        </p:blipFill>
        <p:spPr>
          <a:xfrm>
            <a:off x="5240020" y="3128621"/>
            <a:ext cx="601980" cy="364356"/>
          </a:xfrm>
          <a:prstGeom prst="rect">
            <a:avLst/>
          </a:prstGeom>
        </p:spPr>
      </p:pic>
      <p:pic>
        <p:nvPicPr>
          <p:cNvPr id="3" name="図 2"/>
          <p:cNvPicPr>
            <a:picLocks noChangeAspect="1"/>
          </p:cNvPicPr>
          <p:nvPr/>
        </p:nvPicPr>
        <p:blipFill>
          <a:blip r:embed="rId11"/>
          <a:stretch>
            <a:fillRect/>
          </a:stretch>
        </p:blipFill>
        <p:spPr>
          <a:xfrm>
            <a:off x="982564" y="3946525"/>
            <a:ext cx="1916824" cy="1250663"/>
          </a:xfrm>
          <a:prstGeom prst="rect">
            <a:avLst/>
          </a:prstGeom>
        </p:spPr>
      </p:pic>
    </p:spTree>
    <p:extLst>
      <p:ext uri="{BB962C8B-B14F-4D97-AF65-F5344CB8AC3E}">
        <p14:creationId xmlns:p14="http://schemas.microsoft.com/office/powerpoint/2010/main" val="1058008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idx="4294967295"/>
          </p:nvPr>
        </p:nvSpPr>
        <p:spPr>
          <a:xfrm>
            <a:off x="0" y="156665"/>
            <a:ext cx="6388274" cy="434739"/>
          </a:xfrm>
        </p:spPr>
        <p:txBody>
          <a:bodyPr rtlCol="0">
            <a:noAutofit/>
          </a:bodyPr>
          <a:lstStyle/>
          <a:p>
            <a:pPr>
              <a:spcBef>
                <a:spcPts val="0"/>
              </a:spcBef>
              <a:buNone/>
              <a:defRPr/>
            </a:pPr>
            <a:r>
              <a:rPr lang="ja-JP" altLang="en-US"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ja-JP"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Scratch</a:t>
            </a:r>
            <a:r>
              <a:rPr lang="ja-JP" altLang="en-US"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を使った実践（算数）</a:t>
            </a:r>
            <a:endParaRPr lang="ja-JP" altLang="ja-JP" sz="1600" b="1" kern="0" spc="32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2910" y="0"/>
            <a:ext cx="645090" cy="542871"/>
          </a:xfrm>
          <a:prstGeom prst="rect">
            <a:avLst/>
          </a:prstGeom>
        </p:spPr>
      </p:pic>
      <p:cxnSp>
        <p:nvCxnSpPr>
          <p:cNvPr id="6" name="直線コネクタ 5"/>
          <p:cNvCxnSpPr/>
          <p:nvPr/>
        </p:nvCxnSpPr>
        <p:spPr>
          <a:xfrm>
            <a:off x="0" y="576942"/>
            <a:ext cx="6858000" cy="14463"/>
          </a:xfrm>
          <a:prstGeom prst="line">
            <a:avLst/>
          </a:prstGeom>
          <a:ln w="41275" cmpd="dbl"/>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77932" y="658931"/>
            <a:ext cx="6348332" cy="7248138"/>
          </a:xfrm>
          <a:prstGeom prst="rect">
            <a:avLst/>
          </a:prstGeom>
        </p:spPr>
        <p:txBody>
          <a:bodyPr wrap="square">
            <a:spAutoFit/>
          </a:bodyPr>
          <a:lstStyle/>
          <a:p>
            <a:r>
              <a:rPr lang="ja-JP" altLang="en-US" sz="1400" dirty="0" smtClean="0"/>
              <a:t>（３）多角形をつくってみる</a:t>
            </a:r>
            <a:endParaRPr lang="en-US" altLang="ja-JP" sz="1400" dirty="0" smtClean="0"/>
          </a:p>
          <a:p>
            <a:r>
              <a:rPr lang="ja-JP" altLang="en-US" sz="1100" dirty="0"/>
              <a:t>　</a:t>
            </a:r>
            <a:r>
              <a:rPr lang="ja-JP" altLang="en-US" sz="1100" dirty="0" smtClean="0"/>
              <a:t>　基本的な正方形のスクリプトが完成しました。簡単な正方形ならこれで終わりですが、</a:t>
            </a:r>
            <a:endParaRPr lang="en-US" altLang="ja-JP" sz="1100" dirty="0" smtClean="0"/>
          </a:p>
          <a:p>
            <a:r>
              <a:rPr lang="ja-JP" altLang="en-US" sz="1100" dirty="0"/>
              <a:t>　</a:t>
            </a:r>
            <a:r>
              <a:rPr lang="ja-JP" altLang="en-US" sz="1100" dirty="0" smtClean="0"/>
              <a:t>　　　　　　　　　　１</a:t>
            </a:r>
            <a:r>
              <a:rPr lang="ja-JP" altLang="en-US" sz="1100" dirty="0"/>
              <a:t>８</a:t>
            </a:r>
            <a:r>
              <a:rPr lang="ja-JP" altLang="en-US" sz="1100" dirty="0" smtClean="0"/>
              <a:t>角形を作りたい、１００角形を作りたいとなると、わざわざ</a:t>
            </a:r>
            <a:r>
              <a:rPr lang="ja-JP" altLang="en-US" sz="1100" dirty="0"/>
              <a:t>複製</a:t>
            </a:r>
            <a:r>
              <a:rPr lang="ja-JP" altLang="en-US" sz="1100" dirty="0" smtClean="0"/>
              <a:t>する</a:t>
            </a:r>
            <a:endParaRPr lang="en-US" altLang="ja-JP" sz="1100" dirty="0" smtClean="0"/>
          </a:p>
          <a:p>
            <a:r>
              <a:rPr lang="ja-JP" altLang="en-US" sz="1100" dirty="0"/>
              <a:t>　</a:t>
            </a:r>
            <a:r>
              <a:rPr lang="ja-JP" altLang="en-US" sz="1100" dirty="0" smtClean="0"/>
              <a:t>　　　　　　　　　　のも大変です。間違いの原因にもなりかねません。</a:t>
            </a:r>
            <a:endParaRPr lang="en-US" altLang="ja-JP" sz="1100" dirty="0" smtClean="0"/>
          </a:p>
          <a:p>
            <a:endParaRPr lang="en-US" altLang="ja-JP" sz="1100" dirty="0"/>
          </a:p>
          <a:p>
            <a:r>
              <a:rPr lang="ja-JP" altLang="en-US" sz="1100" dirty="0" smtClean="0"/>
              <a:t>　　　　　　　　　　　また、最初のネコが９０度ではなく、他の方向を向いている可能性もあり</a:t>
            </a:r>
            <a:endParaRPr lang="en-US" altLang="ja-JP" sz="1100" dirty="0" smtClean="0"/>
          </a:p>
          <a:p>
            <a:r>
              <a:rPr lang="ja-JP" altLang="en-US" sz="1100" dirty="0"/>
              <a:t>　</a:t>
            </a:r>
            <a:r>
              <a:rPr lang="ja-JP" altLang="en-US" sz="1100" dirty="0" smtClean="0"/>
              <a:t>　　　　　　　　　　ます。そこで、左にある</a:t>
            </a:r>
            <a:r>
              <a:rPr lang="ja-JP" altLang="en-US" sz="1100" dirty="0"/>
              <a:t>四角形</a:t>
            </a:r>
            <a:r>
              <a:rPr lang="ja-JP" altLang="en-US" sz="1100" dirty="0" smtClean="0"/>
              <a:t>スクリプトを改良します。</a:t>
            </a:r>
            <a:endParaRPr lang="en-US" altLang="ja-JP" sz="1100" dirty="0" smtClean="0"/>
          </a:p>
          <a:p>
            <a:endParaRPr lang="en-US" altLang="ja-JP" sz="1100" dirty="0"/>
          </a:p>
          <a:p>
            <a:r>
              <a:rPr lang="ja-JP" altLang="en-US" sz="1100" dirty="0" smtClean="0"/>
              <a:t>　　　　　　　　　　　① 別な方向を向いていると困るので、「カテゴリー」の中にある</a:t>
            </a:r>
            <a:endParaRPr lang="en-US" altLang="ja-JP" sz="1100" dirty="0" smtClean="0"/>
          </a:p>
          <a:p>
            <a:r>
              <a:rPr lang="ja-JP" altLang="en-US" sz="1100" dirty="0"/>
              <a:t>　</a:t>
            </a:r>
            <a:r>
              <a:rPr lang="ja-JP" altLang="en-US" sz="1100" dirty="0" smtClean="0"/>
              <a:t>　　　　　　　　　　「動き」をクリックします</a:t>
            </a:r>
            <a:r>
              <a:rPr lang="ja-JP" altLang="en-US" sz="1100" dirty="0"/>
              <a:t>。</a:t>
            </a:r>
            <a:endParaRPr lang="en-US" altLang="ja-JP" sz="1100" dirty="0" smtClean="0"/>
          </a:p>
          <a:p>
            <a:endParaRPr lang="en-US" altLang="ja-JP" sz="1100" dirty="0"/>
          </a:p>
          <a:p>
            <a:r>
              <a:rPr lang="ja-JP" altLang="en-US" sz="1100" dirty="0" smtClean="0"/>
              <a:t>　　　　　　　　　　　② 　　　　　を 　　　　　の下に配置しま</a:t>
            </a:r>
            <a:r>
              <a:rPr lang="ja-JP" altLang="en-US" sz="1100" dirty="0"/>
              <a:t>す</a:t>
            </a:r>
            <a:r>
              <a:rPr lang="ja-JP" altLang="en-US" sz="1100" dirty="0" smtClean="0"/>
              <a:t>。</a:t>
            </a:r>
            <a:endParaRPr lang="en-US" altLang="ja-JP" sz="1100" dirty="0" smtClean="0"/>
          </a:p>
          <a:p>
            <a:r>
              <a:rPr lang="ja-JP" altLang="en-US" sz="1100" dirty="0"/>
              <a:t>　</a:t>
            </a:r>
            <a:r>
              <a:rPr lang="ja-JP" altLang="en-US" sz="1100" dirty="0" smtClean="0"/>
              <a:t>　　　　　　　　　　　</a:t>
            </a:r>
            <a:r>
              <a:rPr lang="en-US" altLang="ja-JP" sz="1100" dirty="0" smtClean="0"/>
              <a:t>※</a:t>
            </a:r>
            <a:r>
              <a:rPr lang="ja-JP" altLang="en-US" sz="1100" dirty="0" smtClean="0"/>
              <a:t>これで、常に真っ直ぐ向くことになります。</a:t>
            </a:r>
            <a:endParaRPr lang="en-US" altLang="ja-JP" sz="1100" dirty="0" smtClean="0"/>
          </a:p>
          <a:p>
            <a:r>
              <a:rPr lang="ja-JP" altLang="en-US" sz="1100" dirty="0"/>
              <a:t>　</a:t>
            </a:r>
            <a:endParaRPr lang="en-US" altLang="ja-JP" sz="1100" dirty="0" smtClean="0"/>
          </a:p>
          <a:p>
            <a:r>
              <a:rPr lang="ja-JP" altLang="en-US" sz="1100" dirty="0"/>
              <a:t>　</a:t>
            </a:r>
            <a:r>
              <a:rPr lang="ja-JP" altLang="en-US" sz="1100" dirty="0" smtClean="0"/>
              <a:t>　　　　　　　　　　③ 「カテゴリー」の中にある「制御」をクリックします。</a:t>
            </a:r>
            <a:endParaRPr lang="en-US" altLang="ja-JP" sz="1100" dirty="0" smtClean="0"/>
          </a:p>
          <a:p>
            <a:r>
              <a:rPr lang="ja-JP" altLang="en-US" sz="1100" dirty="0"/>
              <a:t>　</a:t>
            </a:r>
            <a:endParaRPr lang="en-US" altLang="ja-JP" sz="1100" dirty="0" smtClean="0"/>
          </a:p>
          <a:p>
            <a:r>
              <a:rPr lang="ja-JP" altLang="en-US" sz="1100" dirty="0"/>
              <a:t>　</a:t>
            </a:r>
            <a:r>
              <a:rPr lang="ja-JP" altLang="en-US" sz="1100" dirty="0" smtClean="0"/>
              <a:t>　　　　　　　　　　④ 　　　　を「スクリプトエリア」にドラッグして、</a:t>
            </a:r>
            <a:r>
              <a:rPr lang="en-US" altLang="ja-JP" sz="1100" dirty="0" smtClean="0"/>
              <a:t>10</a:t>
            </a:r>
            <a:r>
              <a:rPr lang="ja-JP" altLang="en-US" sz="1100" dirty="0" smtClean="0"/>
              <a:t>を</a:t>
            </a:r>
            <a:r>
              <a:rPr lang="en-US" altLang="ja-JP" sz="1100" dirty="0" smtClean="0"/>
              <a:t>4</a:t>
            </a:r>
            <a:r>
              <a:rPr lang="ja-JP" altLang="en-US" sz="1100" dirty="0" smtClean="0"/>
              <a:t>に変えます。</a:t>
            </a:r>
            <a:endParaRPr lang="en-US" altLang="ja-JP" sz="1100" dirty="0" smtClean="0"/>
          </a:p>
          <a:p>
            <a:endParaRPr lang="en-US" altLang="ja-JP" sz="1100" dirty="0"/>
          </a:p>
          <a:p>
            <a:r>
              <a:rPr lang="ja-JP" altLang="en-US" sz="1100" dirty="0" smtClean="0"/>
              <a:t>　　　　　　　　　　　</a:t>
            </a:r>
            <a:endParaRPr lang="en-US" altLang="ja-JP" sz="1100" dirty="0" smtClean="0"/>
          </a:p>
          <a:p>
            <a:r>
              <a:rPr lang="ja-JP" altLang="en-US" sz="1100" dirty="0"/>
              <a:t>　</a:t>
            </a:r>
            <a:r>
              <a:rPr lang="ja-JP" altLang="en-US" sz="1100" dirty="0" smtClean="0"/>
              <a:t>　　　　　　　　　　⑤ 　　　　　は、１つにしま</a:t>
            </a:r>
            <a:r>
              <a:rPr lang="ja-JP" altLang="en-US" sz="1100" dirty="0"/>
              <a:t>す</a:t>
            </a:r>
            <a:r>
              <a:rPr lang="ja-JP" altLang="en-US" sz="1100" dirty="0" smtClean="0"/>
              <a:t>。 </a:t>
            </a:r>
            <a:endParaRPr lang="en-US" altLang="ja-JP" sz="1100" dirty="0" smtClean="0"/>
          </a:p>
          <a:p>
            <a:endParaRPr lang="en-US" altLang="ja-JP" sz="1100" dirty="0"/>
          </a:p>
          <a:p>
            <a:r>
              <a:rPr lang="ja-JP" altLang="en-US" sz="1100" dirty="0" smtClean="0"/>
              <a:t>　　　　　　　　　　　</a:t>
            </a:r>
            <a:endParaRPr lang="en-US" altLang="ja-JP" sz="1100" dirty="0" smtClean="0"/>
          </a:p>
          <a:p>
            <a:r>
              <a:rPr lang="ja-JP" altLang="en-US" sz="1100" dirty="0"/>
              <a:t>　</a:t>
            </a:r>
            <a:r>
              <a:rPr lang="ja-JP" altLang="en-US" sz="1100" dirty="0" smtClean="0"/>
              <a:t>　　　　　　　　　　⑥ 　　　　　 を　　　　　の上に配置しま</a:t>
            </a:r>
            <a:r>
              <a:rPr lang="ja-JP" altLang="en-US" sz="1100" dirty="0"/>
              <a:t>す</a:t>
            </a:r>
            <a:r>
              <a:rPr lang="ja-JP" altLang="en-US" sz="1100" dirty="0" smtClean="0"/>
              <a:t>。</a:t>
            </a:r>
            <a:endParaRPr lang="en-US" altLang="ja-JP" sz="1100" dirty="0"/>
          </a:p>
          <a:p>
            <a:endParaRPr lang="en-US" altLang="ja-JP" sz="1100" dirty="0" smtClean="0"/>
          </a:p>
          <a:p>
            <a:r>
              <a:rPr lang="ja-JP" altLang="en-US" sz="1100" dirty="0" smtClean="0"/>
              <a:t>　　　　　　　　　　　すべてのブロックを配置すると、左のようなスクリプトが完成します。</a:t>
            </a:r>
            <a:endParaRPr lang="en-US" altLang="ja-JP" sz="1100" dirty="0" smtClean="0"/>
          </a:p>
          <a:p>
            <a:r>
              <a:rPr lang="ja-JP" altLang="en-US" sz="1100" dirty="0" smtClean="0"/>
              <a:t>　　　　　　　　　　　少し難しい話になりますが、このスクリプトは、プログラミングの基本</a:t>
            </a:r>
            <a:endParaRPr lang="en-US" altLang="ja-JP" sz="1100" dirty="0" smtClean="0"/>
          </a:p>
          <a:p>
            <a:r>
              <a:rPr lang="ja-JP" altLang="en-US" sz="1100" dirty="0"/>
              <a:t>　</a:t>
            </a:r>
            <a:r>
              <a:rPr lang="ja-JP" altLang="en-US" sz="1100" dirty="0" smtClean="0"/>
              <a:t>　　　　　　　　　　とも言える形になっています。</a:t>
            </a:r>
            <a:endParaRPr lang="en-US" altLang="ja-JP" sz="1100" dirty="0" smtClean="0"/>
          </a:p>
          <a:p>
            <a:endParaRPr lang="en-US" altLang="ja-JP" sz="1100" dirty="0"/>
          </a:p>
          <a:p>
            <a:r>
              <a:rPr lang="ja-JP" altLang="en-US" sz="1100" dirty="0" smtClean="0"/>
              <a:t>　　　　　　　　　　　　　　　　　　　　　　　　　　　　</a:t>
            </a:r>
            <a:r>
              <a:rPr lang="en-US" altLang="ja-JP" sz="1100" dirty="0" smtClean="0"/>
              <a:t>※    </a:t>
            </a:r>
            <a:r>
              <a:rPr lang="ja-JP" altLang="en-US" sz="1100" dirty="0" smtClean="0"/>
              <a:t>小学校ではフローチャート</a:t>
            </a:r>
            <a:endParaRPr lang="en-US" altLang="ja-JP" sz="1100" dirty="0" smtClean="0"/>
          </a:p>
          <a:p>
            <a:r>
              <a:rPr lang="ja-JP" altLang="en-US" sz="1100" dirty="0"/>
              <a:t>　</a:t>
            </a:r>
            <a:r>
              <a:rPr lang="ja-JP" altLang="en-US" sz="1100" dirty="0" smtClean="0"/>
              <a:t>　　　　　　　　　　　　　　　　　　　　　　　　　　　　（流れ図）までは教えなくて良い</a:t>
            </a:r>
            <a:endParaRPr lang="en-US" altLang="ja-JP" sz="1100" dirty="0" smtClean="0"/>
          </a:p>
          <a:p>
            <a:r>
              <a:rPr lang="ja-JP" altLang="en-US" sz="1100" dirty="0"/>
              <a:t>　</a:t>
            </a:r>
            <a:r>
              <a:rPr lang="ja-JP" altLang="en-US" sz="1100" dirty="0" smtClean="0"/>
              <a:t>　　　　　　　　　　　　　　　　　　　　　　　　　　　　　と新学習指導要領にはあります</a:t>
            </a:r>
            <a:endParaRPr lang="en-US" altLang="ja-JP" sz="1100" dirty="0" smtClean="0"/>
          </a:p>
          <a:p>
            <a:r>
              <a:rPr lang="ja-JP" altLang="en-US" sz="1100" dirty="0"/>
              <a:t>　</a:t>
            </a:r>
            <a:r>
              <a:rPr lang="ja-JP" altLang="en-US" sz="1100" dirty="0" smtClean="0"/>
              <a:t>　　　　　　　　　　　　　　　　　　　　　　　　　　　　　が、先生方はこの形は理解して</a:t>
            </a:r>
            <a:endParaRPr lang="en-US" altLang="ja-JP" sz="1100" dirty="0" smtClean="0"/>
          </a:p>
          <a:p>
            <a:r>
              <a:rPr lang="ja-JP" altLang="en-US" sz="1100" dirty="0"/>
              <a:t>　</a:t>
            </a:r>
            <a:r>
              <a:rPr lang="ja-JP" altLang="en-US" sz="1100" dirty="0" smtClean="0"/>
              <a:t>　　　　　　　　　　　　　　　　　　　　　　　　　　　　　おくと、中学校・高校へと学習</a:t>
            </a:r>
            <a:endParaRPr lang="en-US" altLang="ja-JP" sz="1100" dirty="0" smtClean="0"/>
          </a:p>
          <a:p>
            <a:r>
              <a:rPr lang="ja-JP" altLang="en-US" sz="1100" dirty="0"/>
              <a:t>　</a:t>
            </a:r>
            <a:r>
              <a:rPr lang="ja-JP" altLang="en-US" sz="1100" dirty="0" smtClean="0"/>
              <a:t>　　　　　　　　　　　　　　　　　　　　　　　　　　　　　が繋がりやすくなります。</a:t>
            </a:r>
            <a:endParaRPr lang="en-US" altLang="ja-JP" sz="1100" dirty="0" smtClean="0"/>
          </a:p>
          <a:p>
            <a:endParaRPr lang="en-US" altLang="ja-JP" sz="1100" dirty="0"/>
          </a:p>
          <a:p>
            <a:endParaRPr lang="en-US" altLang="ja-JP" sz="1100" dirty="0"/>
          </a:p>
          <a:p>
            <a:endParaRPr lang="en-US" altLang="ja-JP" sz="1100" dirty="0" smtClean="0"/>
          </a:p>
          <a:p>
            <a:r>
              <a:rPr lang="ja-JP" altLang="en-US" sz="1100" dirty="0"/>
              <a:t>　</a:t>
            </a:r>
            <a:r>
              <a:rPr lang="ja-JP" altLang="en-US" sz="1100" dirty="0" smtClean="0"/>
              <a:t>　　　　　　　　　　　</a:t>
            </a:r>
            <a:endParaRPr lang="en-US" altLang="ja-JP" sz="1100" dirty="0" smtClean="0"/>
          </a:p>
          <a:p>
            <a:r>
              <a:rPr lang="ja-JP" altLang="en-US" sz="1100" dirty="0"/>
              <a:t>　</a:t>
            </a:r>
            <a:r>
              <a:rPr lang="ja-JP" altLang="en-US" sz="1100" dirty="0" smtClean="0"/>
              <a:t>　　　　　　　　　　</a:t>
            </a:r>
            <a:endParaRPr lang="en-US" altLang="ja-JP" sz="1100" dirty="0" smtClean="0"/>
          </a:p>
          <a:p>
            <a:endParaRPr lang="en-US" altLang="ja-JP" sz="1100" dirty="0"/>
          </a:p>
          <a:p>
            <a:r>
              <a:rPr lang="ja-JP" altLang="en-US" sz="1100" dirty="0" smtClean="0"/>
              <a:t>　　</a:t>
            </a:r>
            <a:endParaRPr lang="en-US" altLang="ja-JP" sz="1100" dirty="0" smtClean="0"/>
          </a:p>
        </p:txBody>
      </p:sp>
      <p:pic>
        <p:nvPicPr>
          <p:cNvPr id="2" name="図 1"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932" y="1245859"/>
            <a:ext cx="1506467" cy="2602797"/>
          </a:xfrm>
          <a:prstGeom prst="rect">
            <a:avLst/>
          </a:prstGeom>
        </p:spPr>
      </p:pic>
      <p:pic>
        <p:nvPicPr>
          <p:cNvPr id="3" name="図 2"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63061" y="2547258"/>
            <a:ext cx="648585" cy="191056"/>
          </a:xfrm>
          <a:prstGeom prst="rect">
            <a:avLst/>
          </a:prstGeom>
        </p:spPr>
      </p:pic>
      <p:pic>
        <p:nvPicPr>
          <p:cNvPr id="23" name="図 22" descr="画面の領域"/>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1177" y="2533077"/>
            <a:ext cx="640915" cy="205237"/>
          </a:xfrm>
          <a:prstGeom prst="rect">
            <a:avLst/>
          </a:prstGeom>
        </p:spPr>
      </p:pic>
      <p:pic>
        <p:nvPicPr>
          <p:cNvPr id="8" name="図 7" descr="画面の領域"/>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02594" y="3396342"/>
            <a:ext cx="520531" cy="300469"/>
          </a:xfrm>
          <a:prstGeom prst="rect">
            <a:avLst/>
          </a:prstGeom>
        </p:spPr>
      </p:pic>
      <p:pic>
        <p:nvPicPr>
          <p:cNvPr id="25" name="図 24" descr="画面の領域"/>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2594" y="3894089"/>
            <a:ext cx="609052" cy="311395"/>
          </a:xfrm>
          <a:prstGeom prst="rect">
            <a:avLst/>
          </a:prstGeom>
        </p:spPr>
      </p:pic>
      <p:pic>
        <p:nvPicPr>
          <p:cNvPr id="26" name="図 25"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04707" y="4404440"/>
            <a:ext cx="648585" cy="191056"/>
          </a:xfrm>
          <a:prstGeom prst="rect">
            <a:avLst/>
          </a:prstGeom>
        </p:spPr>
      </p:pic>
      <p:sp>
        <p:nvSpPr>
          <p:cNvPr id="27" name="フローチャート: 代替処理 26"/>
          <p:cNvSpPr/>
          <p:nvPr/>
        </p:nvSpPr>
        <p:spPr>
          <a:xfrm>
            <a:off x="2811646" y="5425472"/>
            <a:ext cx="1180690" cy="28575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はじめ</a:t>
            </a:r>
            <a:endParaRPr kumimoji="1" lang="ja-JP" altLang="en-US" sz="1600" dirty="0">
              <a:solidFill>
                <a:schemeClr val="tx1"/>
              </a:solidFill>
            </a:endParaRPr>
          </a:p>
        </p:txBody>
      </p:sp>
      <p:cxnSp>
        <p:nvCxnSpPr>
          <p:cNvPr id="29" name="直線コネクタ 28"/>
          <p:cNvCxnSpPr>
            <a:stCxn id="27" idx="2"/>
            <a:endCxn id="32" idx="0"/>
          </p:cNvCxnSpPr>
          <p:nvPr/>
        </p:nvCxnSpPr>
        <p:spPr>
          <a:xfrm>
            <a:off x="3401991" y="5711222"/>
            <a:ext cx="0" cy="142875"/>
          </a:xfrm>
          <a:prstGeom prst="line">
            <a:avLst/>
          </a:prstGeom>
          <a:ln w="12700"/>
        </p:spPr>
        <p:style>
          <a:lnRef idx="1">
            <a:schemeClr val="dk1"/>
          </a:lnRef>
          <a:fillRef idx="0">
            <a:schemeClr val="dk1"/>
          </a:fillRef>
          <a:effectRef idx="0">
            <a:schemeClr val="dk1"/>
          </a:effectRef>
          <a:fontRef idx="minor">
            <a:schemeClr val="tx1"/>
          </a:fontRef>
        </p:style>
      </p:cxnSp>
      <p:sp>
        <p:nvSpPr>
          <p:cNvPr id="32" name="正方形/長方形 31"/>
          <p:cNvSpPr/>
          <p:nvPr/>
        </p:nvSpPr>
        <p:spPr>
          <a:xfrm>
            <a:off x="2811646" y="5854097"/>
            <a:ext cx="1180690"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初期化</a:t>
            </a:r>
          </a:p>
        </p:txBody>
      </p:sp>
      <p:cxnSp>
        <p:nvCxnSpPr>
          <p:cNvPr id="38" name="直線コネクタ 37"/>
          <p:cNvCxnSpPr/>
          <p:nvPr/>
        </p:nvCxnSpPr>
        <p:spPr>
          <a:xfrm>
            <a:off x="3401991" y="6574739"/>
            <a:ext cx="0" cy="142875"/>
          </a:xfrm>
          <a:prstGeom prst="line">
            <a:avLst/>
          </a:prstGeom>
          <a:ln w="12700"/>
        </p:spPr>
        <p:style>
          <a:lnRef idx="1">
            <a:schemeClr val="dk1"/>
          </a:lnRef>
          <a:fillRef idx="0">
            <a:schemeClr val="dk1"/>
          </a:fillRef>
          <a:effectRef idx="0">
            <a:schemeClr val="dk1"/>
          </a:effectRef>
          <a:fontRef idx="minor">
            <a:schemeClr val="tx1"/>
          </a:fontRef>
        </p:style>
      </p:cxnSp>
      <p:sp>
        <p:nvSpPr>
          <p:cNvPr id="39" name="正方形/長方形 38"/>
          <p:cNvSpPr/>
          <p:nvPr/>
        </p:nvSpPr>
        <p:spPr>
          <a:xfrm>
            <a:off x="2811646" y="6292483"/>
            <a:ext cx="1180690"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角度　→　９０度</a:t>
            </a:r>
            <a:endParaRPr kumimoji="1" lang="ja-JP" altLang="en-US" sz="900" dirty="0">
              <a:solidFill>
                <a:schemeClr val="tx1"/>
              </a:solidFill>
            </a:endParaRPr>
          </a:p>
        </p:txBody>
      </p:sp>
      <p:cxnSp>
        <p:nvCxnSpPr>
          <p:cNvPr id="40" name="直線コネクタ 39"/>
          <p:cNvCxnSpPr/>
          <p:nvPr/>
        </p:nvCxnSpPr>
        <p:spPr>
          <a:xfrm>
            <a:off x="3401991" y="7010138"/>
            <a:ext cx="0" cy="142875"/>
          </a:xfrm>
          <a:prstGeom prst="line">
            <a:avLst/>
          </a:prstGeom>
          <a:ln w="12700"/>
        </p:spPr>
        <p:style>
          <a:lnRef idx="1">
            <a:schemeClr val="dk1"/>
          </a:lnRef>
          <a:fillRef idx="0">
            <a:schemeClr val="dk1"/>
          </a:fillRef>
          <a:effectRef idx="0">
            <a:schemeClr val="dk1"/>
          </a:effectRef>
          <a:fontRef idx="minor">
            <a:schemeClr val="tx1"/>
          </a:fontRef>
        </p:style>
      </p:cxnSp>
      <p:sp>
        <p:nvSpPr>
          <p:cNvPr id="41" name="正方形/長方形 40"/>
          <p:cNvSpPr/>
          <p:nvPr/>
        </p:nvSpPr>
        <p:spPr>
          <a:xfrm>
            <a:off x="2811646" y="6730633"/>
            <a:ext cx="1180690"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ペン</a:t>
            </a:r>
            <a:r>
              <a:rPr kumimoji="1" lang="ja-JP" altLang="en-US" sz="900" dirty="0" smtClean="0">
                <a:solidFill>
                  <a:schemeClr val="tx1"/>
                </a:solidFill>
              </a:rPr>
              <a:t>　→　ＯＮ</a:t>
            </a:r>
            <a:endParaRPr kumimoji="1" lang="ja-JP" altLang="en-US" sz="900" dirty="0">
              <a:solidFill>
                <a:schemeClr val="tx1"/>
              </a:solidFill>
            </a:endParaRPr>
          </a:p>
        </p:txBody>
      </p:sp>
      <p:cxnSp>
        <p:nvCxnSpPr>
          <p:cNvPr id="42" name="直線コネクタ 41"/>
          <p:cNvCxnSpPr/>
          <p:nvPr/>
        </p:nvCxnSpPr>
        <p:spPr>
          <a:xfrm>
            <a:off x="3401991" y="7707749"/>
            <a:ext cx="0" cy="142875"/>
          </a:xfrm>
          <a:prstGeom prst="line">
            <a:avLst/>
          </a:prstGeom>
          <a:ln w="12700"/>
        </p:spPr>
        <p:style>
          <a:lnRef idx="1">
            <a:schemeClr val="dk1"/>
          </a:lnRef>
          <a:fillRef idx="0">
            <a:schemeClr val="dk1"/>
          </a:fillRef>
          <a:effectRef idx="0">
            <a:schemeClr val="dk1"/>
          </a:effectRef>
          <a:fontRef idx="minor">
            <a:schemeClr val="tx1"/>
          </a:fontRef>
        </p:style>
      </p:cxnSp>
      <p:sp>
        <p:nvSpPr>
          <p:cNvPr id="44" name="フローチャート: 判断 43"/>
          <p:cNvSpPr/>
          <p:nvPr/>
        </p:nvSpPr>
        <p:spPr>
          <a:xfrm>
            <a:off x="2737860" y="7170380"/>
            <a:ext cx="1328262" cy="552214"/>
          </a:xfrm>
          <a:prstGeom prst="flowChartDecisi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４回繰り返したか</a:t>
            </a:r>
            <a:endParaRPr kumimoji="1" lang="ja-JP" altLang="en-US" sz="1200" dirty="0">
              <a:solidFill>
                <a:schemeClr val="tx1"/>
              </a:solidFill>
            </a:endParaRPr>
          </a:p>
        </p:txBody>
      </p:sp>
      <p:cxnSp>
        <p:nvCxnSpPr>
          <p:cNvPr id="46" name="直線コネクタ 45"/>
          <p:cNvCxnSpPr/>
          <p:nvPr/>
        </p:nvCxnSpPr>
        <p:spPr>
          <a:xfrm>
            <a:off x="3401991" y="6140732"/>
            <a:ext cx="0" cy="142875"/>
          </a:xfrm>
          <a:prstGeom prst="line">
            <a:avLst/>
          </a:prstGeom>
          <a:ln w="12700"/>
        </p:spPr>
        <p:style>
          <a:lnRef idx="1">
            <a:schemeClr val="dk1"/>
          </a:lnRef>
          <a:fillRef idx="0">
            <a:schemeClr val="dk1"/>
          </a:fillRef>
          <a:effectRef idx="0">
            <a:schemeClr val="dk1"/>
          </a:effectRef>
          <a:fontRef idx="minor">
            <a:schemeClr val="tx1"/>
          </a:fontRef>
        </p:style>
      </p:cxnSp>
      <p:sp>
        <p:nvSpPr>
          <p:cNvPr id="47" name="正方形/長方形 46"/>
          <p:cNvSpPr/>
          <p:nvPr/>
        </p:nvSpPr>
        <p:spPr>
          <a:xfrm>
            <a:off x="2811646" y="7859222"/>
            <a:ext cx="1180690"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移動　→　１００</a:t>
            </a:r>
            <a:endParaRPr kumimoji="1" lang="ja-JP" altLang="en-US" sz="900" dirty="0">
              <a:solidFill>
                <a:schemeClr val="tx1"/>
              </a:solidFill>
            </a:endParaRPr>
          </a:p>
        </p:txBody>
      </p:sp>
      <p:cxnSp>
        <p:nvCxnSpPr>
          <p:cNvPr id="48" name="直線コネクタ 47"/>
          <p:cNvCxnSpPr/>
          <p:nvPr/>
        </p:nvCxnSpPr>
        <p:spPr>
          <a:xfrm>
            <a:off x="3407639" y="8142347"/>
            <a:ext cx="0" cy="142875"/>
          </a:xfrm>
          <a:prstGeom prst="line">
            <a:avLst/>
          </a:prstGeom>
          <a:ln w="12700"/>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2811646" y="8292006"/>
            <a:ext cx="1180690"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角度　→　角度  ＋ ９０度</a:t>
            </a:r>
            <a:endParaRPr kumimoji="1" lang="ja-JP" altLang="en-US" sz="600" dirty="0">
              <a:solidFill>
                <a:schemeClr val="tx1"/>
              </a:solidFill>
            </a:endParaRPr>
          </a:p>
        </p:txBody>
      </p:sp>
      <p:cxnSp>
        <p:nvCxnSpPr>
          <p:cNvPr id="50" name="直線コネクタ 49"/>
          <p:cNvCxnSpPr/>
          <p:nvPr/>
        </p:nvCxnSpPr>
        <p:spPr>
          <a:xfrm>
            <a:off x="3405342" y="8572870"/>
            <a:ext cx="0" cy="153166"/>
          </a:xfrm>
          <a:prstGeom prst="line">
            <a:avLst/>
          </a:prstGeom>
          <a:ln w="19050"/>
        </p:spPr>
        <p:style>
          <a:lnRef idx="1">
            <a:schemeClr val="dk1"/>
          </a:lnRef>
          <a:fillRef idx="0">
            <a:schemeClr val="dk1"/>
          </a:fillRef>
          <a:effectRef idx="0">
            <a:schemeClr val="dk1"/>
          </a:effectRef>
          <a:fontRef idx="minor">
            <a:schemeClr val="tx1"/>
          </a:fontRef>
        </p:style>
      </p:cxnSp>
      <p:cxnSp>
        <p:nvCxnSpPr>
          <p:cNvPr id="52" name="直線コネクタ 51"/>
          <p:cNvCxnSpPr/>
          <p:nvPr/>
        </p:nvCxnSpPr>
        <p:spPr>
          <a:xfrm flipH="1">
            <a:off x="2471024" y="8737045"/>
            <a:ext cx="939131" cy="11293"/>
          </a:xfrm>
          <a:prstGeom prst="line">
            <a:avLst/>
          </a:prstGeom>
          <a:ln w="19050"/>
        </p:spPr>
        <p:style>
          <a:lnRef idx="1">
            <a:schemeClr val="dk1"/>
          </a:lnRef>
          <a:fillRef idx="0">
            <a:schemeClr val="dk1"/>
          </a:fillRef>
          <a:effectRef idx="0">
            <a:schemeClr val="dk1"/>
          </a:effectRef>
          <a:fontRef idx="minor">
            <a:schemeClr val="tx1"/>
          </a:fontRef>
        </p:style>
      </p:cxnSp>
      <p:cxnSp>
        <p:nvCxnSpPr>
          <p:cNvPr id="56" name="直線コネクタ 55"/>
          <p:cNvCxnSpPr/>
          <p:nvPr/>
        </p:nvCxnSpPr>
        <p:spPr>
          <a:xfrm flipH="1">
            <a:off x="2474391" y="7446487"/>
            <a:ext cx="12962" cy="1310014"/>
          </a:xfrm>
          <a:prstGeom prst="line">
            <a:avLst/>
          </a:prstGeom>
          <a:ln w="19050"/>
        </p:spPr>
        <p:style>
          <a:lnRef idx="1">
            <a:schemeClr val="dk1"/>
          </a:lnRef>
          <a:fillRef idx="0">
            <a:schemeClr val="dk1"/>
          </a:fillRef>
          <a:effectRef idx="0">
            <a:schemeClr val="dk1"/>
          </a:effectRef>
          <a:fontRef idx="minor">
            <a:schemeClr val="tx1"/>
          </a:fontRef>
        </p:style>
      </p:cxnSp>
      <p:cxnSp>
        <p:nvCxnSpPr>
          <p:cNvPr id="62" name="直線矢印コネクタ 61"/>
          <p:cNvCxnSpPr>
            <a:endCxn id="44" idx="1"/>
          </p:cNvCxnSpPr>
          <p:nvPr/>
        </p:nvCxnSpPr>
        <p:spPr>
          <a:xfrm>
            <a:off x="2480872" y="7446487"/>
            <a:ext cx="256988"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4" name="直線コネクタ 63"/>
          <p:cNvCxnSpPr>
            <a:stCxn id="44" idx="3"/>
          </p:cNvCxnSpPr>
          <p:nvPr/>
        </p:nvCxnSpPr>
        <p:spPr>
          <a:xfrm>
            <a:off x="4066122" y="7446487"/>
            <a:ext cx="146649"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66" name="直線コネクタ 65"/>
          <p:cNvCxnSpPr/>
          <p:nvPr/>
        </p:nvCxnSpPr>
        <p:spPr>
          <a:xfrm flipH="1">
            <a:off x="4196443" y="7446487"/>
            <a:ext cx="8164" cy="1416151"/>
          </a:xfrm>
          <a:prstGeom prst="line">
            <a:avLst/>
          </a:prstGeom>
          <a:ln w="19050"/>
        </p:spPr>
        <p:style>
          <a:lnRef idx="1">
            <a:schemeClr val="dk1"/>
          </a:lnRef>
          <a:fillRef idx="0">
            <a:schemeClr val="dk1"/>
          </a:fillRef>
          <a:effectRef idx="0">
            <a:schemeClr val="dk1"/>
          </a:effectRef>
          <a:fontRef idx="minor">
            <a:schemeClr val="tx1"/>
          </a:fontRef>
        </p:style>
      </p:cxnSp>
      <p:cxnSp>
        <p:nvCxnSpPr>
          <p:cNvPr id="68" name="直線コネクタ 67"/>
          <p:cNvCxnSpPr/>
          <p:nvPr/>
        </p:nvCxnSpPr>
        <p:spPr>
          <a:xfrm>
            <a:off x="3416636" y="8878963"/>
            <a:ext cx="796135"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70" name="直線矢印コネクタ 69"/>
          <p:cNvCxnSpPr/>
          <p:nvPr/>
        </p:nvCxnSpPr>
        <p:spPr>
          <a:xfrm flipH="1">
            <a:off x="3396343" y="8862638"/>
            <a:ext cx="5648" cy="18777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71" name="フローチャート: 代替処理 70"/>
          <p:cNvSpPr/>
          <p:nvPr/>
        </p:nvSpPr>
        <p:spPr>
          <a:xfrm>
            <a:off x="2780675" y="9032359"/>
            <a:ext cx="1180690" cy="285750"/>
          </a:xfrm>
          <a:prstGeom prst="flowChartAlternate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おわ</a:t>
            </a:r>
            <a:r>
              <a:rPr kumimoji="1" lang="ja-JP" altLang="en-US" sz="1100" dirty="0">
                <a:solidFill>
                  <a:schemeClr val="tx1"/>
                </a:solidFill>
              </a:rPr>
              <a:t>り</a:t>
            </a:r>
            <a:endParaRPr kumimoji="1" lang="ja-JP" altLang="en-US" sz="1600" dirty="0">
              <a:solidFill>
                <a:schemeClr val="tx1"/>
              </a:solidFill>
            </a:endParaRPr>
          </a:p>
        </p:txBody>
      </p:sp>
      <p:sp>
        <p:nvSpPr>
          <p:cNvPr id="77" name="テキスト ボックス 76"/>
          <p:cNvSpPr txBox="1"/>
          <p:nvPr/>
        </p:nvSpPr>
        <p:spPr>
          <a:xfrm>
            <a:off x="3934989" y="7253905"/>
            <a:ext cx="334735" cy="215444"/>
          </a:xfrm>
          <a:prstGeom prst="rect">
            <a:avLst/>
          </a:prstGeom>
          <a:noFill/>
        </p:spPr>
        <p:txBody>
          <a:bodyPr wrap="square" rtlCol="0">
            <a:spAutoFit/>
          </a:bodyPr>
          <a:lstStyle/>
          <a:p>
            <a:r>
              <a:rPr kumimoji="1" lang="en-US" altLang="ja-JP" sz="800" dirty="0" smtClean="0"/>
              <a:t>YES</a:t>
            </a:r>
            <a:endParaRPr kumimoji="1" lang="ja-JP" altLang="en-US" sz="800" dirty="0"/>
          </a:p>
        </p:txBody>
      </p:sp>
      <p:sp>
        <p:nvSpPr>
          <p:cNvPr id="78" name="テキスト ボックス 77"/>
          <p:cNvSpPr txBox="1"/>
          <p:nvPr/>
        </p:nvSpPr>
        <p:spPr>
          <a:xfrm>
            <a:off x="3371020" y="7680051"/>
            <a:ext cx="334735" cy="215444"/>
          </a:xfrm>
          <a:prstGeom prst="rect">
            <a:avLst/>
          </a:prstGeom>
          <a:noFill/>
        </p:spPr>
        <p:txBody>
          <a:bodyPr wrap="square" rtlCol="0">
            <a:spAutoFit/>
          </a:bodyPr>
          <a:lstStyle/>
          <a:p>
            <a:r>
              <a:rPr kumimoji="1" lang="en-US" altLang="ja-JP" sz="800" dirty="0" smtClean="0"/>
              <a:t>NO</a:t>
            </a:r>
            <a:endParaRPr kumimoji="1" lang="ja-JP" altLang="en-US" sz="800" dirty="0"/>
          </a:p>
        </p:txBody>
      </p:sp>
      <p:pic>
        <p:nvPicPr>
          <p:cNvPr id="43" name="図 42"/>
          <p:cNvPicPr>
            <a:picLocks noChangeAspect="1"/>
          </p:cNvPicPr>
          <p:nvPr/>
        </p:nvPicPr>
        <p:blipFill>
          <a:blip r:embed="rId8"/>
          <a:stretch>
            <a:fillRect/>
          </a:stretch>
        </p:blipFill>
        <p:spPr>
          <a:xfrm>
            <a:off x="2170034" y="4288884"/>
            <a:ext cx="761126" cy="420081"/>
          </a:xfrm>
          <a:prstGeom prst="rect">
            <a:avLst/>
          </a:prstGeom>
        </p:spPr>
      </p:pic>
      <p:pic>
        <p:nvPicPr>
          <p:cNvPr id="10" name="図 9"/>
          <p:cNvPicPr>
            <a:picLocks noChangeAspect="1"/>
          </p:cNvPicPr>
          <p:nvPr/>
        </p:nvPicPr>
        <p:blipFill>
          <a:blip r:embed="rId9"/>
          <a:stretch>
            <a:fillRect/>
          </a:stretch>
        </p:blipFill>
        <p:spPr>
          <a:xfrm>
            <a:off x="290313" y="4499234"/>
            <a:ext cx="1676119" cy="2709726"/>
          </a:xfrm>
          <a:prstGeom prst="rect">
            <a:avLst/>
          </a:prstGeom>
        </p:spPr>
      </p:pic>
    </p:spTree>
    <p:extLst>
      <p:ext uri="{BB962C8B-B14F-4D97-AF65-F5344CB8AC3E}">
        <p14:creationId xmlns:p14="http://schemas.microsoft.com/office/powerpoint/2010/main" val="2919748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idx="4294967295"/>
          </p:nvPr>
        </p:nvSpPr>
        <p:spPr>
          <a:xfrm>
            <a:off x="0" y="156665"/>
            <a:ext cx="6388274" cy="434739"/>
          </a:xfrm>
        </p:spPr>
        <p:txBody>
          <a:bodyPr rtlCol="0">
            <a:noAutofit/>
          </a:bodyPr>
          <a:lstStyle/>
          <a:p>
            <a:pPr>
              <a:spcBef>
                <a:spcPts val="0"/>
              </a:spcBef>
              <a:buNone/>
              <a:defRPr/>
            </a:pPr>
            <a:r>
              <a:rPr lang="ja-JP" altLang="en-US"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ja-JP" sz="2000" b="1" kern="0" spc="321" dirty="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Scratch</a:t>
            </a:r>
            <a:r>
              <a:rPr lang="ja-JP" altLang="en-US" sz="2000" b="1" kern="0" spc="321" dirty="0" smtClean="0">
                <a:solidFill>
                  <a:srgbClr val="002060"/>
                </a:solidFill>
                <a:effectLst>
                  <a:glow rad="63500">
                    <a:schemeClr val="accent5">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を使った実践（算数）</a:t>
            </a:r>
            <a:endParaRPr lang="ja-JP" altLang="ja-JP" sz="1600" b="1" kern="0" spc="32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2910" y="0"/>
            <a:ext cx="645090" cy="542871"/>
          </a:xfrm>
          <a:prstGeom prst="rect">
            <a:avLst/>
          </a:prstGeom>
        </p:spPr>
      </p:pic>
      <p:cxnSp>
        <p:nvCxnSpPr>
          <p:cNvPr id="6" name="直線コネクタ 5"/>
          <p:cNvCxnSpPr/>
          <p:nvPr/>
        </p:nvCxnSpPr>
        <p:spPr>
          <a:xfrm>
            <a:off x="0" y="576942"/>
            <a:ext cx="6858000" cy="14463"/>
          </a:xfrm>
          <a:prstGeom prst="line">
            <a:avLst/>
          </a:prstGeom>
          <a:ln w="41275" cmpd="dbl"/>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77932" y="625475"/>
            <a:ext cx="6348332" cy="1661993"/>
          </a:xfrm>
          <a:prstGeom prst="rect">
            <a:avLst/>
          </a:prstGeom>
        </p:spPr>
        <p:txBody>
          <a:bodyPr wrap="square">
            <a:spAutoFit/>
          </a:bodyPr>
          <a:lstStyle/>
          <a:p>
            <a:r>
              <a:rPr lang="ja-JP" altLang="en-US" sz="1400" dirty="0" smtClean="0"/>
              <a:t>（４）</a:t>
            </a:r>
            <a:r>
              <a:rPr lang="en-US" altLang="ja-JP" sz="1400" dirty="0" smtClean="0"/>
              <a:t>【</a:t>
            </a:r>
            <a:r>
              <a:rPr lang="ja-JP" altLang="en-US" sz="1400" dirty="0" smtClean="0"/>
              <a:t>演習①</a:t>
            </a:r>
            <a:r>
              <a:rPr lang="en-US" altLang="ja-JP" sz="1400" dirty="0" smtClean="0"/>
              <a:t>】</a:t>
            </a:r>
            <a:r>
              <a:rPr lang="ja-JP" altLang="en-US" sz="1400" dirty="0" smtClean="0"/>
              <a:t>正三角形をつくってみる</a:t>
            </a:r>
            <a:endParaRPr lang="en-US" altLang="ja-JP" sz="1400" dirty="0" smtClean="0"/>
          </a:p>
          <a:p>
            <a:r>
              <a:rPr lang="ja-JP" altLang="en-US" sz="1100" dirty="0"/>
              <a:t>　</a:t>
            </a:r>
            <a:r>
              <a:rPr lang="ja-JP" altLang="en-US" sz="1100" dirty="0" smtClean="0"/>
              <a:t>　　　　　　　　　　　　　　</a:t>
            </a:r>
            <a:endParaRPr lang="en-US" altLang="ja-JP" sz="1100" dirty="0" smtClean="0"/>
          </a:p>
          <a:p>
            <a:r>
              <a:rPr lang="ja-JP" altLang="en-US" sz="1100" dirty="0"/>
              <a:t>　</a:t>
            </a:r>
            <a:r>
              <a:rPr lang="ja-JP" altLang="en-US" sz="1100" dirty="0" smtClean="0"/>
              <a:t>　　　　　　　　　　では、多角形の基本的なスクリプトが完成したので、演習問題に移ります。</a:t>
            </a:r>
            <a:endParaRPr lang="en-US" altLang="ja-JP" sz="1100" dirty="0" smtClean="0"/>
          </a:p>
          <a:p>
            <a:endParaRPr lang="en-US" altLang="ja-JP" sz="1100" dirty="0"/>
          </a:p>
          <a:p>
            <a:r>
              <a:rPr lang="ja-JP" altLang="en-US" sz="1100" dirty="0" smtClean="0"/>
              <a:t>　　　　　　　　　　　左のスクリプトを参考に、正三角形をつくってみよう。</a:t>
            </a:r>
            <a:endParaRPr lang="en-US" altLang="ja-JP" sz="1100" dirty="0" smtClean="0"/>
          </a:p>
          <a:p>
            <a:endParaRPr lang="en-US" altLang="ja-JP" sz="1100" dirty="0"/>
          </a:p>
          <a:p>
            <a:r>
              <a:rPr lang="ja-JP" altLang="en-US" sz="1100" dirty="0" smtClean="0"/>
              <a:t>　　　　　　　　　　</a:t>
            </a:r>
            <a:endParaRPr lang="en-US" altLang="ja-JP" sz="1100" dirty="0" smtClean="0"/>
          </a:p>
          <a:p>
            <a:r>
              <a:rPr lang="ja-JP" altLang="en-US" sz="1100" dirty="0"/>
              <a:t>　</a:t>
            </a:r>
            <a:r>
              <a:rPr lang="ja-JP" altLang="en-US" sz="1100" dirty="0" smtClean="0"/>
              <a:t>　　　　　　　　　　</a:t>
            </a:r>
            <a:r>
              <a:rPr lang="en-US" altLang="ja-JP" sz="1100" dirty="0" smtClean="0"/>
              <a:t>※</a:t>
            </a:r>
            <a:r>
              <a:rPr lang="ja-JP" altLang="en-US" sz="1100" dirty="0" smtClean="0"/>
              <a:t>ヒント</a:t>
            </a:r>
            <a:endParaRPr lang="en-US" altLang="ja-JP" sz="1100" dirty="0" smtClean="0"/>
          </a:p>
          <a:p>
            <a:r>
              <a:rPr lang="ja-JP" altLang="en-US" sz="1100" dirty="0"/>
              <a:t>　</a:t>
            </a:r>
            <a:r>
              <a:rPr lang="ja-JP" altLang="en-US" sz="1100" dirty="0" smtClean="0"/>
              <a:t>　　　　　　　　　　　正三角形の内角は６０</a:t>
            </a:r>
            <a:r>
              <a:rPr lang="en-US" altLang="ja-JP" sz="1100" dirty="0" smtClean="0"/>
              <a:t>°</a:t>
            </a:r>
            <a:r>
              <a:rPr lang="ja-JP" altLang="en-US" sz="1100" dirty="0" smtClean="0"/>
              <a:t>だけど、外角を考えてみよう！</a:t>
            </a:r>
            <a:endParaRPr lang="en-US" altLang="ja-JP" sz="1100" dirty="0" smtClean="0"/>
          </a:p>
        </p:txBody>
      </p:sp>
      <p:sp>
        <p:nvSpPr>
          <p:cNvPr id="43" name="正方形/長方形 42"/>
          <p:cNvSpPr/>
          <p:nvPr/>
        </p:nvSpPr>
        <p:spPr>
          <a:xfrm>
            <a:off x="377932" y="3235325"/>
            <a:ext cx="6348332" cy="984885"/>
          </a:xfrm>
          <a:prstGeom prst="rect">
            <a:avLst/>
          </a:prstGeom>
        </p:spPr>
        <p:txBody>
          <a:bodyPr wrap="square">
            <a:spAutoFit/>
          </a:bodyPr>
          <a:lstStyle/>
          <a:p>
            <a:r>
              <a:rPr lang="ja-JP" altLang="en-US" sz="1400" dirty="0" smtClean="0"/>
              <a:t>（５）</a:t>
            </a:r>
            <a:r>
              <a:rPr lang="en-US" altLang="ja-JP" sz="1400" dirty="0" smtClean="0"/>
              <a:t>【</a:t>
            </a:r>
            <a:r>
              <a:rPr lang="ja-JP" altLang="en-US" sz="1400" dirty="0" smtClean="0"/>
              <a:t>演習②</a:t>
            </a:r>
            <a:r>
              <a:rPr lang="en-US" altLang="ja-JP" sz="1400" dirty="0" smtClean="0"/>
              <a:t>】</a:t>
            </a:r>
            <a:r>
              <a:rPr lang="ja-JP" altLang="en-US" sz="1400" dirty="0" smtClean="0"/>
              <a:t>正五角形をつくってみる</a:t>
            </a:r>
            <a:endParaRPr lang="en-US" altLang="ja-JP" sz="1400" dirty="0" smtClean="0"/>
          </a:p>
          <a:p>
            <a:r>
              <a:rPr lang="ja-JP" altLang="en-US" sz="1100" dirty="0"/>
              <a:t>　</a:t>
            </a:r>
            <a:r>
              <a:rPr lang="ja-JP" altLang="en-US" sz="1100" dirty="0" smtClean="0"/>
              <a:t>　　　　　　　　　　　　　　</a:t>
            </a:r>
            <a:endParaRPr lang="en-US" altLang="ja-JP" sz="1100" dirty="0" smtClean="0"/>
          </a:p>
          <a:p>
            <a:r>
              <a:rPr lang="ja-JP" altLang="en-US" sz="1100" dirty="0"/>
              <a:t>　</a:t>
            </a:r>
            <a:r>
              <a:rPr lang="ja-JP" altLang="en-US" sz="1100" dirty="0" smtClean="0"/>
              <a:t>　</a:t>
            </a:r>
            <a:r>
              <a:rPr lang="en-US" altLang="ja-JP" sz="1100" dirty="0" smtClean="0"/>
              <a:t>※</a:t>
            </a:r>
            <a:r>
              <a:rPr lang="ja-JP" altLang="en-US" sz="1100" dirty="0" smtClean="0"/>
              <a:t>正多角形の外角の公式は、</a:t>
            </a:r>
            <a:r>
              <a:rPr lang="ja-JP" altLang="en-US" sz="1100" dirty="0" smtClean="0">
                <a:solidFill>
                  <a:srgbClr val="FF0000"/>
                </a:solidFill>
              </a:rPr>
              <a:t>「３６０</a:t>
            </a:r>
            <a:r>
              <a:rPr lang="en-US" altLang="ja-JP" sz="1100" dirty="0" smtClean="0">
                <a:solidFill>
                  <a:srgbClr val="FF0000"/>
                </a:solidFill>
              </a:rPr>
              <a:t>÷</a:t>
            </a:r>
            <a:r>
              <a:rPr lang="ja-JP" altLang="en-US" sz="1100" dirty="0" smtClean="0">
                <a:solidFill>
                  <a:srgbClr val="FF0000"/>
                </a:solidFill>
              </a:rPr>
              <a:t>辺の数」</a:t>
            </a:r>
            <a:r>
              <a:rPr lang="ja-JP" altLang="en-US" sz="1100" dirty="0" smtClean="0"/>
              <a:t>で求めることができます。この公式は、</a:t>
            </a:r>
            <a:endParaRPr lang="en-US" altLang="ja-JP" sz="1100" dirty="0" smtClean="0"/>
          </a:p>
          <a:p>
            <a:r>
              <a:rPr lang="ja-JP" altLang="en-US" sz="1100" dirty="0"/>
              <a:t>　</a:t>
            </a:r>
            <a:r>
              <a:rPr lang="ja-JP" altLang="en-US" sz="1100" dirty="0" smtClean="0"/>
              <a:t>　　中学２年生の数学で習う公式です。小学生の段階で、この公式にたどり着くことが出来</a:t>
            </a:r>
            <a:endParaRPr lang="en-US" altLang="ja-JP" sz="1100" dirty="0" smtClean="0"/>
          </a:p>
          <a:p>
            <a:r>
              <a:rPr lang="ja-JP" altLang="en-US" sz="1100" dirty="0"/>
              <a:t>　</a:t>
            </a:r>
            <a:r>
              <a:rPr lang="ja-JP" altLang="en-US" sz="1100" dirty="0" smtClean="0"/>
              <a:t>　　るかも知れません。</a:t>
            </a:r>
            <a:endParaRPr lang="en-US" altLang="ja-JP" sz="1100" dirty="0" smtClean="0"/>
          </a:p>
        </p:txBody>
      </p:sp>
      <p:sp>
        <p:nvSpPr>
          <p:cNvPr id="45" name="正方形/長方形 44"/>
          <p:cNvSpPr/>
          <p:nvPr/>
        </p:nvSpPr>
        <p:spPr>
          <a:xfrm>
            <a:off x="377932" y="5404301"/>
            <a:ext cx="6348332" cy="2000548"/>
          </a:xfrm>
          <a:prstGeom prst="rect">
            <a:avLst/>
          </a:prstGeom>
        </p:spPr>
        <p:txBody>
          <a:bodyPr wrap="square">
            <a:spAutoFit/>
          </a:bodyPr>
          <a:lstStyle/>
          <a:p>
            <a:r>
              <a:rPr lang="ja-JP" altLang="en-US" sz="1400" dirty="0" smtClean="0"/>
              <a:t>（６）</a:t>
            </a:r>
            <a:r>
              <a:rPr lang="en-US" altLang="ja-JP" sz="1400" dirty="0" smtClean="0"/>
              <a:t>【</a:t>
            </a:r>
            <a:r>
              <a:rPr lang="ja-JP" altLang="en-US" sz="1400" dirty="0" smtClean="0"/>
              <a:t>難易度アップ</a:t>
            </a:r>
            <a:r>
              <a:rPr lang="en-US" altLang="ja-JP" sz="1400" dirty="0" smtClean="0"/>
              <a:t>】</a:t>
            </a:r>
            <a:r>
              <a:rPr lang="ja-JP" altLang="en-US" sz="1400" dirty="0" smtClean="0"/>
              <a:t>演算を使って多角形をつくってみる</a:t>
            </a:r>
            <a:endParaRPr lang="en-US" altLang="ja-JP" sz="1400" dirty="0" smtClean="0"/>
          </a:p>
          <a:p>
            <a:r>
              <a:rPr lang="ja-JP" altLang="en-US" sz="1100" dirty="0"/>
              <a:t>　</a:t>
            </a:r>
            <a:r>
              <a:rPr lang="ja-JP" altLang="en-US" sz="1100" dirty="0" smtClean="0"/>
              <a:t>　</a:t>
            </a:r>
            <a:r>
              <a:rPr lang="ja-JP" altLang="en-US" sz="1100" dirty="0"/>
              <a:t>　</a:t>
            </a:r>
            <a:r>
              <a:rPr lang="ja-JP" altLang="en-US" sz="1100" dirty="0" smtClean="0"/>
              <a:t>正七角形をつくってみたいと思います。正七角形の外角は「３６０</a:t>
            </a:r>
            <a:r>
              <a:rPr lang="en-US" altLang="ja-JP" sz="1100" dirty="0" smtClean="0"/>
              <a:t>÷</a:t>
            </a:r>
            <a:r>
              <a:rPr lang="ja-JP" altLang="en-US" sz="1100" dirty="0" smtClean="0"/>
              <a:t>７」で求めることがで　　</a:t>
            </a:r>
            <a:endParaRPr lang="en-US" altLang="ja-JP" sz="1100" dirty="0" smtClean="0"/>
          </a:p>
          <a:p>
            <a:r>
              <a:rPr lang="ja-JP" altLang="en-US" sz="1100" dirty="0"/>
              <a:t>　</a:t>
            </a:r>
            <a:r>
              <a:rPr lang="ja-JP" altLang="en-US" sz="1100" dirty="0" smtClean="0"/>
              <a:t>　きます。これをスクリプトに入れてみます。</a:t>
            </a:r>
            <a:endParaRPr lang="en-US" altLang="ja-JP" sz="1100" dirty="0" smtClean="0"/>
          </a:p>
          <a:p>
            <a:endParaRPr lang="en-US" altLang="ja-JP" sz="1100" dirty="0"/>
          </a:p>
          <a:p>
            <a:r>
              <a:rPr lang="ja-JP" altLang="en-US" sz="1100" dirty="0" smtClean="0"/>
              <a:t>　　　① 「カテゴリー」の中にある、「演算」をクリックします。</a:t>
            </a:r>
            <a:endParaRPr lang="en-US" altLang="ja-JP" sz="1100" dirty="0" smtClean="0"/>
          </a:p>
          <a:p>
            <a:r>
              <a:rPr lang="ja-JP" altLang="en-US" sz="1100" dirty="0"/>
              <a:t>　</a:t>
            </a:r>
            <a:endParaRPr lang="en-US" altLang="ja-JP" sz="1100" dirty="0" smtClean="0"/>
          </a:p>
          <a:p>
            <a:r>
              <a:rPr lang="ja-JP" altLang="en-US" sz="1100" dirty="0"/>
              <a:t>　</a:t>
            </a:r>
            <a:r>
              <a:rPr lang="ja-JP" altLang="en-US" sz="1100" dirty="0" smtClean="0"/>
              <a:t>　　②　　　　を「スクリプトエリア」の中にドラッグし、　　　　　　の中に入れ込みます。</a:t>
            </a:r>
            <a:endParaRPr lang="en-US" altLang="ja-JP" sz="1100" dirty="0" smtClean="0"/>
          </a:p>
          <a:p>
            <a:r>
              <a:rPr lang="ja-JP" altLang="en-US" sz="1100" dirty="0"/>
              <a:t>　</a:t>
            </a:r>
            <a:r>
              <a:rPr lang="ja-JP" altLang="en-US" sz="1100" dirty="0" smtClean="0"/>
              <a:t>　　</a:t>
            </a:r>
            <a:endParaRPr lang="en-US" altLang="ja-JP" sz="1100" dirty="0" smtClean="0"/>
          </a:p>
          <a:p>
            <a:r>
              <a:rPr lang="ja-JP" altLang="en-US" sz="1100" dirty="0"/>
              <a:t>　</a:t>
            </a:r>
            <a:r>
              <a:rPr lang="ja-JP" altLang="en-US" sz="1100" dirty="0" smtClean="0"/>
              <a:t>　　③　　　　の左に</a:t>
            </a:r>
            <a:r>
              <a:rPr lang="en-US" altLang="ja-JP" sz="1100" dirty="0" smtClean="0"/>
              <a:t>360</a:t>
            </a:r>
            <a:r>
              <a:rPr lang="ja-JP" altLang="en-US" sz="1100" dirty="0" err="1"/>
              <a:t>、</a:t>
            </a:r>
            <a:r>
              <a:rPr lang="ja-JP" altLang="en-US" sz="1100" dirty="0" smtClean="0"/>
              <a:t>右に</a:t>
            </a:r>
            <a:r>
              <a:rPr lang="ja-JP" altLang="en-US" sz="1100" dirty="0"/>
              <a:t>７</a:t>
            </a:r>
            <a:r>
              <a:rPr lang="ja-JP" altLang="en-US" sz="1100" dirty="0" smtClean="0"/>
              <a:t>を入力します。</a:t>
            </a:r>
            <a:endParaRPr lang="en-US" altLang="ja-JP" sz="1100" dirty="0" smtClean="0"/>
          </a:p>
          <a:p>
            <a:endParaRPr lang="en-US" altLang="ja-JP" sz="1100" dirty="0"/>
          </a:p>
          <a:p>
            <a:r>
              <a:rPr lang="ja-JP" altLang="en-US" sz="1100" dirty="0" smtClean="0"/>
              <a:t>　　　④　　　　　を７に変えて、　　をクリックします。</a:t>
            </a:r>
            <a:endParaRPr lang="en-US" altLang="ja-JP" sz="1100" dirty="0" smtClean="0"/>
          </a:p>
        </p:txBody>
      </p:sp>
      <p:pic>
        <p:nvPicPr>
          <p:cNvPr id="10" name="図 9"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5211" y="6499120"/>
            <a:ext cx="371401" cy="146606"/>
          </a:xfrm>
          <a:prstGeom prst="rect">
            <a:avLst/>
          </a:prstGeom>
        </p:spPr>
      </p:pic>
      <p:pic>
        <p:nvPicPr>
          <p:cNvPr id="11" name="図 10" descr="画面の領域"/>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26473" y="6499120"/>
            <a:ext cx="833356" cy="214730"/>
          </a:xfrm>
          <a:prstGeom prst="rect">
            <a:avLst/>
          </a:prstGeom>
        </p:spPr>
      </p:pic>
      <p:pic>
        <p:nvPicPr>
          <p:cNvPr id="51" name="図 50"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5210" y="6866785"/>
            <a:ext cx="371401" cy="146606"/>
          </a:xfrm>
          <a:prstGeom prst="rect">
            <a:avLst/>
          </a:prstGeom>
        </p:spPr>
      </p:pic>
      <p:pic>
        <p:nvPicPr>
          <p:cNvPr id="53" name="図 52" descr="画面の領域"/>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5210" y="7149874"/>
            <a:ext cx="520531" cy="300469"/>
          </a:xfrm>
          <a:prstGeom prst="rect">
            <a:avLst/>
          </a:prstGeom>
        </p:spPr>
      </p:pic>
      <p:pic>
        <p:nvPicPr>
          <p:cNvPr id="54" name="図 53" descr="画面の領域"/>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88957" y="7149874"/>
            <a:ext cx="226588" cy="241207"/>
          </a:xfrm>
          <a:prstGeom prst="rect">
            <a:avLst/>
          </a:prstGeom>
        </p:spPr>
      </p:pic>
      <p:pic>
        <p:nvPicPr>
          <p:cNvPr id="3" name="図 2" descr="画面の領域"/>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5686044" y="2016719"/>
            <a:ext cx="201189" cy="270749"/>
          </a:xfrm>
          <a:prstGeom prst="rect">
            <a:avLst/>
          </a:prstGeom>
        </p:spPr>
      </p:pic>
      <p:pic>
        <p:nvPicPr>
          <p:cNvPr id="2" name="図 1"/>
          <p:cNvPicPr>
            <a:picLocks noChangeAspect="1"/>
          </p:cNvPicPr>
          <p:nvPr/>
        </p:nvPicPr>
        <p:blipFill>
          <a:blip r:embed="rId8"/>
          <a:stretch>
            <a:fillRect/>
          </a:stretch>
        </p:blipFill>
        <p:spPr>
          <a:xfrm>
            <a:off x="421640" y="907966"/>
            <a:ext cx="1473200" cy="2381673"/>
          </a:xfrm>
          <a:prstGeom prst="rect">
            <a:avLst/>
          </a:prstGeom>
        </p:spPr>
      </p:pic>
      <p:pic>
        <p:nvPicPr>
          <p:cNvPr id="8" name="図 7"/>
          <p:cNvPicPr>
            <a:picLocks noChangeAspect="1"/>
          </p:cNvPicPr>
          <p:nvPr/>
        </p:nvPicPr>
        <p:blipFill>
          <a:blip r:embed="rId9"/>
          <a:stretch>
            <a:fillRect/>
          </a:stretch>
        </p:blipFill>
        <p:spPr>
          <a:xfrm>
            <a:off x="915035" y="7541332"/>
            <a:ext cx="1412555" cy="2107882"/>
          </a:xfrm>
          <a:prstGeom prst="rect">
            <a:avLst/>
          </a:prstGeom>
        </p:spPr>
      </p:pic>
    </p:spTree>
    <p:extLst>
      <p:ext uri="{BB962C8B-B14F-4D97-AF65-F5344CB8AC3E}">
        <p14:creationId xmlns:p14="http://schemas.microsoft.com/office/powerpoint/2010/main" val="3392051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3426</TotalTime>
  <Words>275</Words>
  <Application>Microsoft Office PowerPoint</Application>
  <PresentationFormat>A4 210 x 297 mm</PresentationFormat>
  <Paragraphs>363</Paragraphs>
  <Slides>11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BIZ UDPゴシック</vt:lpstr>
      <vt:lpstr>HGP創英角ｺﾞｼｯｸUB</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takata-tomohito@miyazaki-c.ed.jp</dc:creator>
  <cp:lastModifiedBy>遠藤 茂雄</cp:lastModifiedBy>
  <cp:revision>107</cp:revision>
  <cp:lastPrinted>2019-06-10T03:56:15Z</cp:lastPrinted>
  <dcterms:created xsi:type="dcterms:W3CDTF">2018-05-01T04:06:25Z</dcterms:created>
  <dcterms:modified xsi:type="dcterms:W3CDTF">2019-06-10T03:57:09Z</dcterms:modified>
</cp:coreProperties>
</file>